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2"/>
  </p:notesMasterIdLst>
  <p:sldIdLst>
    <p:sldId id="256" r:id="rId5"/>
    <p:sldId id="263" r:id="rId6"/>
    <p:sldId id="264" r:id="rId7"/>
    <p:sldId id="265" r:id="rId8"/>
    <p:sldId id="273" r:id="rId9"/>
    <p:sldId id="277" r:id="rId10"/>
    <p:sldId id="266" r:id="rId11"/>
    <p:sldId id="267" r:id="rId12"/>
    <p:sldId id="268" r:id="rId13"/>
    <p:sldId id="269" r:id="rId14"/>
    <p:sldId id="271" r:id="rId15"/>
    <p:sldId id="274" r:id="rId16"/>
    <p:sldId id="275" r:id="rId17"/>
    <p:sldId id="272" r:id="rId18"/>
    <p:sldId id="276" r:id="rId19"/>
    <p:sldId id="278" r:id="rId20"/>
    <p:sldId id="279" r:id="rId21"/>
    <p:sldId id="280" r:id="rId22"/>
    <p:sldId id="300" r:id="rId23"/>
    <p:sldId id="270" r:id="rId24"/>
    <p:sldId id="281" r:id="rId25"/>
    <p:sldId id="282" r:id="rId26"/>
    <p:sldId id="283" r:id="rId27"/>
    <p:sldId id="284" r:id="rId28"/>
    <p:sldId id="285" r:id="rId29"/>
    <p:sldId id="286" r:id="rId30"/>
    <p:sldId id="287" r:id="rId31"/>
    <p:sldId id="289" r:id="rId32"/>
    <p:sldId id="288" r:id="rId33"/>
    <p:sldId id="292" r:id="rId34"/>
    <p:sldId id="293" r:id="rId35"/>
    <p:sldId id="294" r:id="rId36"/>
    <p:sldId id="291" r:id="rId37"/>
    <p:sldId id="295" r:id="rId38"/>
    <p:sldId id="296" r:id="rId39"/>
    <p:sldId id="297" r:id="rId40"/>
    <p:sldId id="29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10/17/2024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10/17/2024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10/17/2024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3048" y="91440"/>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1520942" y="987553"/>
            <a:ext cx="9144000" cy="630935"/>
          </a:xfrm>
        </p:spPr>
        <p:txBody>
          <a:bodyPr>
            <a:normAutofit/>
          </a:bodyPr>
          <a:lstStyle/>
          <a:p>
            <a:r>
              <a:rPr lang="en-US" dirty="0"/>
              <a:t>Often asked question with 3 different answers</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624584" y="2282765"/>
            <a:ext cx="9144000" cy="3883526"/>
          </a:xfrm>
        </p:spPr>
        <p:txBody>
          <a:bodyPr>
            <a:normAutofit/>
          </a:bodyPr>
          <a:lstStyle/>
          <a:p>
            <a:pPr algn="ctr"/>
            <a:r>
              <a:rPr lang="en-US" dirty="0"/>
              <a:t>Must I Be </a:t>
            </a:r>
            <a:br>
              <a:rPr lang="en-US" dirty="0"/>
            </a:br>
            <a:r>
              <a:rPr lang="en-US" dirty="0"/>
              <a:t>Baptized – Again?</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What is NOT important.</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pPr algn="ctr"/>
            <a:r>
              <a:rPr lang="en-US" sz="4000" b="1" dirty="0"/>
              <a:t>1. What their church believes</a:t>
            </a:r>
          </a:p>
          <a:p>
            <a:r>
              <a:rPr lang="en-US" sz="3200" dirty="0"/>
              <a:t>Baptism must be a personal, individual response to the teaching of the Bible.</a:t>
            </a:r>
          </a:p>
          <a:p>
            <a:r>
              <a:rPr lang="en-US" sz="3200" dirty="0"/>
              <a:t>Can one who is taught wrong, study for themselves, and be baptized correctly?</a:t>
            </a:r>
          </a:p>
          <a:p>
            <a:r>
              <a:rPr lang="en-US" sz="3200" dirty="0"/>
              <a:t>What the “official” position of some denomination is NOT the issue.</a:t>
            </a:r>
          </a:p>
        </p:txBody>
      </p:sp>
    </p:spTree>
    <p:extLst>
      <p:ext uri="{BB962C8B-B14F-4D97-AF65-F5344CB8AC3E}">
        <p14:creationId xmlns:p14="http://schemas.microsoft.com/office/powerpoint/2010/main" val="308366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What is NOT important.</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lnSpcReduction="10000"/>
          </a:bodyPr>
          <a:lstStyle/>
          <a:p>
            <a:pPr algn="ctr"/>
            <a:r>
              <a:rPr lang="en-US" sz="4000" b="1" dirty="0"/>
              <a:t>2. Who baptized you</a:t>
            </a:r>
          </a:p>
          <a:p>
            <a:r>
              <a:rPr lang="en-US" sz="3200" dirty="0"/>
              <a:t>Baptism does NOT depend on what the preacher believes.</a:t>
            </a:r>
          </a:p>
          <a:p>
            <a:r>
              <a:rPr lang="en-US" sz="3200" dirty="0"/>
              <a:t>Learn later, preacher is living in sin. Does that make your baptism invalid? No.</a:t>
            </a:r>
          </a:p>
          <a:p>
            <a:r>
              <a:rPr lang="en-US" sz="3200" dirty="0"/>
              <a:t>Alexander Campbell was baptized by a Baptist preacher. Mathias Luce, the Baptist preacher, disagreed with the view of Alexander Campbell, but was willing to baptize him because he believed that baptism is important to obey God.</a:t>
            </a:r>
          </a:p>
        </p:txBody>
      </p:sp>
    </p:spTree>
    <p:extLst>
      <p:ext uri="{BB962C8B-B14F-4D97-AF65-F5344CB8AC3E}">
        <p14:creationId xmlns:p14="http://schemas.microsoft.com/office/powerpoint/2010/main" val="62556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What is NOT important.</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Autofit/>
          </a:bodyPr>
          <a:lstStyle/>
          <a:p>
            <a:pPr algn="ctr"/>
            <a:r>
              <a:rPr lang="en-US" sz="4000" b="1" dirty="0">
                <a:solidFill>
                  <a:schemeClr val="tx1"/>
                </a:solidFill>
              </a:rPr>
              <a:t>3. What you have been taught</a:t>
            </a:r>
          </a:p>
          <a:p>
            <a:pPr marR="0" algn="l" rtl="0"/>
            <a:r>
              <a:rPr lang="en-US" sz="3200" b="0" i="0" u="none" strike="noStrike" baseline="0" dirty="0">
                <a:solidFill>
                  <a:schemeClr val="tx1"/>
                </a:solidFill>
                <a:latin typeface="Verdana" panose="020B0604030504040204" pitchFamily="34" charset="0"/>
              </a:rPr>
              <a:t>(Mat 5:38)  "You have heard that it was said, 'AN EYE FOR AN EYE AND A TOOTH FOR A TOOTH.'</a:t>
            </a:r>
          </a:p>
          <a:p>
            <a:pPr marR="0" algn="l" rtl="0"/>
            <a:r>
              <a:rPr lang="en-US" sz="3200" b="0" i="0" u="none" strike="noStrike" baseline="0" dirty="0">
                <a:solidFill>
                  <a:schemeClr val="tx1"/>
                </a:solidFill>
                <a:latin typeface="Verdana" panose="020B0604030504040204" pitchFamily="34" charset="0"/>
              </a:rPr>
              <a:t>(Mat 5:39)  </a:t>
            </a:r>
            <a:r>
              <a:rPr lang="en-US" sz="3200" b="1" i="0" u="none" strike="noStrike" baseline="0" dirty="0">
                <a:solidFill>
                  <a:schemeClr val="tx1"/>
                </a:solidFill>
                <a:latin typeface="Verdana" panose="020B0604030504040204" pitchFamily="34" charset="0"/>
              </a:rPr>
              <a:t>But I tell you</a:t>
            </a:r>
            <a:r>
              <a:rPr lang="en-US" sz="3200" b="0" i="0" u="none" strike="noStrike" baseline="0" dirty="0">
                <a:solidFill>
                  <a:schemeClr val="tx1"/>
                </a:solidFill>
                <a:latin typeface="Verdana" panose="020B0604030504040204" pitchFamily="34" charset="0"/>
              </a:rPr>
              <a:t> not to resist an evil person. But whoever slaps you on your right cheek, turn the other to him also.</a:t>
            </a:r>
          </a:p>
        </p:txBody>
      </p:sp>
    </p:spTree>
    <p:extLst>
      <p:ext uri="{BB962C8B-B14F-4D97-AF65-F5344CB8AC3E}">
        <p14:creationId xmlns:p14="http://schemas.microsoft.com/office/powerpoint/2010/main" val="169358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What is NOT important.</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Autofit/>
          </a:bodyPr>
          <a:lstStyle/>
          <a:p>
            <a:pPr algn="ctr"/>
            <a:r>
              <a:rPr lang="en-US" sz="4000" b="1" dirty="0">
                <a:solidFill>
                  <a:schemeClr val="tx1"/>
                </a:solidFill>
              </a:rPr>
              <a:t>3. What you have been taught</a:t>
            </a:r>
          </a:p>
          <a:p>
            <a:pPr marR="0" algn="l" rtl="0"/>
            <a:r>
              <a:rPr lang="en-US" sz="3200" b="0" i="0" u="none" strike="noStrike" baseline="0" dirty="0">
                <a:solidFill>
                  <a:schemeClr val="tx1"/>
                </a:solidFill>
                <a:latin typeface="Verdana" panose="020B0604030504040204" pitchFamily="34" charset="0"/>
              </a:rPr>
              <a:t>(Mat 5:43)  "You have heard that it was said, 'YOU SHALL LOVE YOUR NEIGHBOR and hate your enemy.'</a:t>
            </a:r>
          </a:p>
          <a:p>
            <a:pPr marR="0" algn="l" rtl="0"/>
            <a:r>
              <a:rPr lang="en-US" sz="3200" b="0" i="0" u="none" strike="noStrike" baseline="0" dirty="0">
                <a:solidFill>
                  <a:schemeClr val="tx1"/>
                </a:solidFill>
                <a:latin typeface="Verdana" panose="020B0604030504040204" pitchFamily="34" charset="0"/>
              </a:rPr>
              <a:t>(Mat 5:44)  </a:t>
            </a:r>
            <a:r>
              <a:rPr lang="en-US" sz="3200" b="1" i="0" u="none" strike="noStrike" baseline="0" dirty="0">
                <a:solidFill>
                  <a:schemeClr val="tx1"/>
                </a:solidFill>
                <a:latin typeface="Verdana" panose="020B0604030504040204" pitchFamily="34" charset="0"/>
              </a:rPr>
              <a:t>But I say to you</a:t>
            </a:r>
            <a:r>
              <a:rPr lang="en-US" sz="3200" b="0" i="0" u="none" strike="noStrike" baseline="0" dirty="0">
                <a:solidFill>
                  <a:schemeClr val="tx1"/>
                </a:solidFill>
                <a:latin typeface="Verdana" panose="020B0604030504040204" pitchFamily="34" charset="0"/>
              </a:rPr>
              <a:t>, love your enemies, bless those who curse you, do good to those who hate you, and pray for those who spitefully use you and persecute you,</a:t>
            </a:r>
          </a:p>
        </p:txBody>
      </p:sp>
    </p:spTree>
    <p:extLst>
      <p:ext uri="{BB962C8B-B14F-4D97-AF65-F5344CB8AC3E}">
        <p14:creationId xmlns:p14="http://schemas.microsoft.com/office/powerpoint/2010/main" val="172715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What is NOT important.</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pPr algn="ctr"/>
            <a:r>
              <a:rPr lang="en-US" sz="4000" b="1" dirty="0"/>
              <a:t>4. When the baptism took place</a:t>
            </a:r>
          </a:p>
          <a:p>
            <a:r>
              <a:rPr lang="en-US" sz="3600" dirty="0"/>
              <a:t>During a Sunday worship service</a:t>
            </a:r>
          </a:p>
          <a:p>
            <a:r>
              <a:rPr lang="en-US" sz="3600" dirty="0"/>
              <a:t>With a host of witnesses</a:t>
            </a:r>
          </a:p>
          <a:p>
            <a:r>
              <a:rPr lang="en-US" sz="3600" dirty="0"/>
              <a:t>Time of day</a:t>
            </a:r>
          </a:p>
          <a:p>
            <a:r>
              <a:rPr lang="en-US" sz="3600" dirty="0"/>
              <a:t>Day of the week</a:t>
            </a:r>
          </a:p>
        </p:txBody>
      </p:sp>
    </p:spTree>
    <p:extLst>
      <p:ext uri="{BB962C8B-B14F-4D97-AF65-F5344CB8AC3E}">
        <p14:creationId xmlns:p14="http://schemas.microsoft.com/office/powerpoint/2010/main" val="406080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What is NOT important.</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Autofit/>
          </a:bodyPr>
          <a:lstStyle/>
          <a:p>
            <a:pPr algn="ctr"/>
            <a:r>
              <a:rPr lang="en-US" sz="4000" b="1" dirty="0"/>
              <a:t>4. When the baptism took place</a:t>
            </a:r>
          </a:p>
          <a:p>
            <a:r>
              <a:rPr lang="en-US" sz="3200" dirty="0"/>
              <a:t>I baptized a woman – 30 minutes before her father’s funeral.</a:t>
            </a:r>
          </a:p>
          <a:p>
            <a:r>
              <a:rPr lang="en-US" sz="3200" dirty="0"/>
              <a:t>I baptized a man at the church building when no one was around except the two of us.</a:t>
            </a:r>
          </a:p>
          <a:p>
            <a:r>
              <a:rPr lang="en-US" sz="3200" dirty="0">
                <a:solidFill>
                  <a:schemeClr val="tx1"/>
                </a:solidFill>
              </a:rPr>
              <a:t>Ethiopian and Philip – </a:t>
            </a:r>
            <a:r>
              <a:rPr lang="en-US" sz="3200" b="0" i="0" u="none" strike="noStrike" baseline="0" dirty="0">
                <a:solidFill>
                  <a:schemeClr val="tx1"/>
                </a:solidFill>
                <a:latin typeface="Verdana" panose="020B0604030504040204" pitchFamily="34" charset="0"/>
              </a:rPr>
              <a:t>(Act 8:38)  So he commanded the chariot to stand still. And both Philip and the eunuch went down into the water, and he baptized him.</a:t>
            </a:r>
          </a:p>
        </p:txBody>
      </p:sp>
    </p:spTree>
    <p:extLst>
      <p:ext uri="{BB962C8B-B14F-4D97-AF65-F5344CB8AC3E}">
        <p14:creationId xmlns:p14="http://schemas.microsoft.com/office/powerpoint/2010/main" val="360579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A Biblical Example – Acts 19</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(Acts 19:1)  And it happened, while Apollos was at Corinth, that Paul, having passed through the upper regions, came to Ephesus. </a:t>
            </a:r>
            <a:r>
              <a:rPr lang="en-US" b="1" i="0" u="sng" strike="noStrike" baseline="0" dirty="0">
                <a:solidFill>
                  <a:schemeClr val="tx1"/>
                </a:solidFill>
                <a:latin typeface="Verdana" panose="020B0604030504040204" pitchFamily="34" charset="0"/>
              </a:rPr>
              <a:t>And finding some disciples</a:t>
            </a:r>
          </a:p>
          <a:p>
            <a:pPr marR="0" algn="l" rtl="0"/>
            <a:r>
              <a:rPr lang="en-US" b="0" i="0" u="none" strike="noStrike" baseline="0" dirty="0">
                <a:solidFill>
                  <a:schemeClr val="tx1"/>
                </a:solidFill>
                <a:latin typeface="Verdana" panose="020B0604030504040204" pitchFamily="34" charset="0"/>
              </a:rPr>
              <a:t>(Acts 19:2)  he said to them, "Did you receive the Holy Spirit when you believed?" So they said to him, "We have not so much as heard whether there is a Holy Spirit."</a:t>
            </a:r>
          </a:p>
          <a:p>
            <a:pPr marR="0" algn="l" rtl="0"/>
            <a:r>
              <a:rPr lang="en-US" b="0" i="0" u="none" strike="noStrike" baseline="0" dirty="0">
                <a:solidFill>
                  <a:schemeClr val="tx1"/>
                </a:solidFill>
                <a:latin typeface="Verdana" panose="020B0604030504040204" pitchFamily="34" charset="0"/>
              </a:rPr>
              <a:t>(Acts 19:3)  And he said to them, "Into what then were you baptized?" So they said, "Into John's baptism."</a:t>
            </a:r>
          </a:p>
        </p:txBody>
      </p:sp>
    </p:spTree>
    <p:extLst>
      <p:ext uri="{BB962C8B-B14F-4D97-AF65-F5344CB8AC3E}">
        <p14:creationId xmlns:p14="http://schemas.microsoft.com/office/powerpoint/2010/main" val="2870585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A Biblical Example</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Autofit/>
          </a:bodyPr>
          <a:lstStyle/>
          <a:p>
            <a:pPr marR="0" algn="l" rtl="0"/>
            <a:r>
              <a:rPr lang="en-US" b="0" i="0" u="none" strike="noStrike" baseline="0" dirty="0">
                <a:solidFill>
                  <a:schemeClr val="tx1"/>
                </a:solidFill>
                <a:latin typeface="Verdana" panose="020B0604030504040204" pitchFamily="34" charset="0"/>
              </a:rPr>
              <a:t>(Acts 19:4)  Then Paul said, "John indeed baptized with a baptism of repentance, saying to the people that they should believe on Him who would come after him, that is, on Christ Jesus."</a:t>
            </a:r>
          </a:p>
          <a:p>
            <a:pPr marR="0" algn="l" rtl="0"/>
            <a:r>
              <a:rPr lang="en-US" b="0" i="0" u="none" strike="noStrike" baseline="0" dirty="0">
                <a:solidFill>
                  <a:schemeClr val="tx1"/>
                </a:solidFill>
                <a:latin typeface="Verdana" panose="020B0604030504040204" pitchFamily="34" charset="0"/>
              </a:rPr>
              <a:t>(Acts 19:5)  When they heard </a:t>
            </a:r>
            <a:r>
              <a:rPr lang="en-US" b="0" i="1" u="none" strike="noStrike" baseline="0" dirty="0">
                <a:solidFill>
                  <a:schemeClr val="tx1"/>
                </a:solidFill>
                <a:latin typeface="Verdana" panose="020B0604030504040204" pitchFamily="34" charset="0"/>
              </a:rPr>
              <a:t>this,</a:t>
            </a:r>
            <a:r>
              <a:rPr lang="en-US" b="0" i="0" u="none" strike="noStrike" baseline="0" dirty="0">
                <a:solidFill>
                  <a:schemeClr val="tx1"/>
                </a:solidFill>
                <a:latin typeface="Verdana" panose="020B0604030504040204" pitchFamily="34" charset="0"/>
              </a:rPr>
              <a:t> they were baptized in the name of the Lord Jesus.</a:t>
            </a:r>
          </a:p>
          <a:p>
            <a:pPr marR="0" algn="l" rtl="0"/>
            <a:r>
              <a:rPr lang="en-US" dirty="0">
                <a:solidFill>
                  <a:schemeClr val="tx1"/>
                </a:solidFill>
                <a:latin typeface="Verdana" panose="020B0604030504040204" pitchFamily="34" charset="0"/>
              </a:rPr>
              <a:t>Problem: John’s baptism looked </a:t>
            </a:r>
            <a:r>
              <a:rPr lang="en-US" u="sng" dirty="0">
                <a:solidFill>
                  <a:schemeClr val="tx1"/>
                </a:solidFill>
                <a:latin typeface="Verdana" panose="020B0604030504040204" pitchFamily="34" charset="0"/>
              </a:rPr>
              <a:t>FORWARD</a:t>
            </a:r>
            <a:r>
              <a:rPr lang="en-US" dirty="0">
                <a:solidFill>
                  <a:schemeClr val="tx1"/>
                </a:solidFill>
                <a:latin typeface="Verdana" panose="020B0604030504040204" pitchFamily="34" charset="0"/>
              </a:rPr>
              <a:t> to the coming of Christ. </a:t>
            </a:r>
          </a:p>
          <a:p>
            <a:pPr marR="0" algn="l" rtl="0"/>
            <a:r>
              <a:rPr lang="en-US" dirty="0">
                <a:solidFill>
                  <a:schemeClr val="tx1"/>
                </a:solidFill>
                <a:latin typeface="Verdana" panose="020B0604030504040204" pitchFamily="34" charset="0"/>
              </a:rPr>
              <a:t>Acts 19 is about 25-30 </a:t>
            </a:r>
            <a:r>
              <a:rPr lang="en-US" b="1" dirty="0">
                <a:solidFill>
                  <a:schemeClr val="tx1"/>
                </a:solidFill>
                <a:latin typeface="Verdana" panose="020B0604030504040204" pitchFamily="34" charset="0"/>
              </a:rPr>
              <a:t>AFTER</a:t>
            </a:r>
            <a:r>
              <a:rPr lang="en-US" dirty="0">
                <a:solidFill>
                  <a:schemeClr val="tx1"/>
                </a:solidFill>
                <a:latin typeface="Verdana" panose="020B0604030504040204" pitchFamily="34" charset="0"/>
              </a:rPr>
              <a:t> Christ died on the cross.</a:t>
            </a:r>
            <a:endParaRPr lang="en-US"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71810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70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2">
            <a:alphaModFix amt="41000"/>
          </a:blip>
          <a:srcRect l="9091" t="3462" b="19929"/>
          <a:stretch/>
        </p:blipFill>
        <p:spPr>
          <a:xfrm>
            <a:off x="-3048" y="91440"/>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1520942" y="987553"/>
            <a:ext cx="9144000" cy="630935"/>
          </a:xfrm>
        </p:spPr>
        <p:txBody>
          <a:bodyPr>
            <a:normAutofit/>
          </a:bodyPr>
          <a:lstStyle/>
          <a:p>
            <a:r>
              <a:rPr lang="en-US" dirty="0"/>
              <a:t>Often asked question with 3 different answers</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624584" y="1810512"/>
            <a:ext cx="9144000" cy="4364923"/>
          </a:xfrm>
        </p:spPr>
        <p:txBody>
          <a:bodyPr>
            <a:normAutofit/>
          </a:bodyPr>
          <a:lstStyle/>
          <a:p>
            <a:pPr algn="ctr"/>
            <a:r>
              <a:rPr lang="en-US" dirty="0"/>
              <a:t>Must I Be </a:t>
            </a:r>
            <a:br>
              <a:rPr lang="en-US" dirty="0"/>
            </a:br>
            <a:r>
              <a:rPr lang="en-US" dirty="0"/>
              <a:t>Baptized – Again?</a:t>
            </a:r>
            <a:br>
              <a:rPr lang="en-US" dirty="0"/>
            </a:br>
            <a:r>
              <a:rPr lang="en-US" dirty="0"/>
              <a:t>(Part 2)</a:t>
            </a:r>
          </a:p>
        </p:txBody>
      </p:sp>
    </p:spTree>
    <p:extLst>
      <p:ext uri="{BB962C8B-B14F-4D97-AF65-F5344CB8AC3E}">
        <p14:creationId xmlns:p14="http://schemas.microsoft.com/office/powerpoint/2010/main" val="215134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Preachers are often asked - - -</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r>
              <a:rPr lang="en-US" sz="3600" b="1" dirty="0"/>
              <a:t>1. “I was baptized as an infant in ____________ Church. Must I be baptized again?”</a:t>
            </a:r>
          </a:p>
          <a:p>
            <a:pPr marL="0" indent="0">
              <a:buNone/>
            </a:pPr>
            <a:endParaRPr lang="en-US" sz="3600" dirty="0"/>
          </a:p>
        </p:txBody>
      </p:sp>
    </p:spTree>
    <p:extLst>
      <p:ext uri="{BB962C8B-B14F-4D97-AF65-F5344CB8AC3E}">
        <p14:creationId xmlns:p14="http://schemas.microsoft.com/office/powerpoint/2010/main" val="3794119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I ask them to answer 3 questions.</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pPr marL="914400" indent="-914400">
              <a:buFont typeface="+mj-lt"/>
              <a:buAutoNum type="arabicPeriod"/>
            </a:pPr>
            <a:r>
              <a:rPr lang="en-US" sz="5400" dirty="0"/>
              <a:t>What was done?</a:t>
            </a:r>
            <a:br>
              <a:rPr lang="en-US" sz="5400" dirty="0"/>
            </a:br>
            <a:endParaRPr lang="en-US" sz="5400" dirty="0"/>
          </a:p>
          <a:p>
            <a:pPr marL="914400" indent="-914400">
              <a:buFont typeface="+mj-lt"/>
              <a:buAutoNum type="arabicPeriod"/>
            </a:pPr>
            <a:r>
              <a:rPr lang="en-US" sz="5400" dirty="0"/>
              <a:t>When was it done?</a:t>
            </a:r>
            <a:br>
              <a:rPr lang="en-US" sz="5400" dirty="0"/>
            </a:br>
            <a:endParaRPr lang="en-US" sz="5400" dirty="0"/>
          </a:p>
          <a:p>
            <a:pPr marL="914400" indent="-914400">
              <a:buFont typeface="+mj-lt"/>
              <a:buAutoNum type="arabicPeriod"/>
            </a:pPr>
            <a:r>
              <a:rPr lang="en-US" sz="5400" dirty="0"/>
              <a:t>Why was it done?</a:t>
            </a:r>
          </a:p>
        </p:txBody>
      </p:sp>
    </p:spTree>
    <p:extLst>
      <p:ext uri="{BB962C8B-B14F-4D97-AF65-F5344CB8AC3E}">
        <p14:creationId xmlns:p14="http://schemas.microsoft.com/office/powerpoint/2010/main" val="938370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lstStyle/>
          <a:p>
            <a:pPr algn="ctr"/>
            <a:r>
              <a:rPr lang="en-US" sz="3600" b="1" dirty="0"/>
              <a:t>What was done at your baptism?</a:t>
            </a:r>
          </a:p>
          <a:p>
            <a:r>
              <a:rPr lang="en-US" dirty="0"/>
              <a:t>Common – 3 modes – Sprinkling, Pouring, Immersion</a:t>
            </a:r>
          </a:p>
          <a:p>
            <a:r>
              <a:rPr lang="en-US" dirty="0"/>
              <a:t>What does the Bible teach about baptism?</a:t>
            </a:r>
          </a:p>
          <a:p>
            <a:pPr marR="0" algn="l" rtl="0"/>
            <a:r>
              <a:rPr lang="en-US" sz="2400" b="0" i="0" u="none" strike="noStrike" baseline="0" dirty="0">
                <a:solidFill>
                  <a:schemeClr val="tx1"/>
                </a:solidFill>
                <a:latin typeface="Verdana" panose="020B0604030504040204" pitchFamily="34" charset="0"/>
              </a:rPr>
              <a:t>(Rom 6:4)  Therefore we were buried with Him through baptism into death, that just as Christ was raised from the dead by the glory of the Father, even so we also should walk in newness of life.  (5)  For if we have been united together in the likeness of His death, certainly we also shall be </a:t>
            </a:r>
            <a:r>
              <a:rPr lang="en-US" sz="2400" b="0" i="1" u="none" strike="noStrike" baseline="0" dirty="0">
                <a:solidFill>
                  <a:schemeClr val="tx1"/>
                </a:solidFill>
                <a:latin typeface="Verdana" panose="020B0604030504040204" pitchFamily="34" charset="0"/>
              </a:rPr>
              <a:t>in the likeness</a:t>
            </a:r>
            <a:r>
              <a:rPr lang="en-US" sz="2400" b="0" i="0" u="none" strike="noStrike" baseline="0" dirty="0">
                <a:solidFill>
                  <a:schemeClr val="tx1"/>
                </a:solidFill>
                <a:latin typeface="Verdana" panose="020B0604030504040204" pitchFamily="34" charset="0"/>
              </a:rPr>
              <a:t> of </a:t>
            </a:r>
            <a:r>
              <a:rPr lang="en-US" sz="2400" b="0" i="1" u="none" strike="noStrike" baseline="0" dirty="0">
                <a:solidFill>
                  <a:schemeClr val="tx1"/>
                </a:solidFill>
                <a:latin typeface="Verdana" panose="020B0604030504040204" pitchFamily="34" charset="0"/>
              </a:rPr>
              <a:t>His</a:t>
            </a:r>
            <a:r>
              <a:rPr lang="en-US" sz="2400" b="0" i="0" u="none" strike="noStrike" baseline="0" dirty="0">
                <a:solidFill>
                  <a:schemeClr val="tx1"/>
                </a:solidFill>
                <a:latin typeface="Verdana" panose="020B0604030504040204" pitchFamily="34" charset="0"/>
              </a:rPr>
              <a:t> resurrection,</a:t>
            </a:r>
          </a:p>
        </p:txBody>
      </p:sp>
    </p:spTree>
    <p:extLst>
      <p:ext uri="{BB962C8B-B14F-4D97-AF65-F5344CB8AC3E}">
        <p14:creationId xmlns:p14="http://schemas.microsoft.com/office/powerpoint/2010/main" val="2933882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lstStyle/>
          <a:p>
            <a:pPr algn="ctr"/>
            <a:r>
              <a:rPr lang="en-US" sz="3600" b="1" dirty="0"/>
              <a:t>What was done at your baptism?</a:t>
            </a:r>
          </a:p>
          <a:p>
            <a:pPr marR="0" algn="l" rtl="0"/>
            <a:r>
              <a:rPr lang="en-US" b="0" i="0" u="none" strike="noStrike" baseline="0" dirty="0">
                <a:solidFill>
                  <a:schemeClr val="tx1"/>
                </a:solidFill>
                <a:latin typeface="Verdana" panose="020B0604030504040204" pitchFamily="34" charset="0"/>
              </a:rPr>
              <a:t>(Rom 6:4-5)  </a:t>
            </a:r>
            <a:r>
              <a:rPr lang="en-US" dirty="0">
                <a:solidFill>
                  <a:schemeClr val="tx1"/>
                </a:solidFill>
                <a:latin typeface="Verdana" panose="020B0604030504040204" pitchFamily="34" charset="0"/>
              </a:rPr>
              <a:t>NOTE: Baptism is a burial – like Christ was buried. Baptism is also a resurrection – like Christ was raised.</a:t>
            </a:r>
          </a:p>
          <a:p>
            <a:pPr marR="0" algn="l" rtl="0"/>
            <a:endParaRPr lang="en-US" sz="2400" b="0" i="0" u="none" strike="noStrike" baseline="0" dirty="0">
              <a:solidFill>
                <a:schemeClr val="tx1"/>
              </a:solidFill>
              <a:latin typeface="Verdana" panose="020B0604030504040204" pitchFamily="34" charset="0"/>
            </a:endParaRPr>
          </a:p>
          <a:p>
            <a:r>
              <a:rPr lang="en-US" b="0" i="0" u="none" strike="noStrike" baseline="0" dirty="0">
                <a:solidFill>
                  <a:schemeClr val="tx1"/>
                </a:solidFill>
                <a:latin typeface="Verdana" panose="020B0604030504040204" pitchFamily="34" charset="0"/>
              </a:rPr>
              <a:t>(Col 2:12)  buried with Him in baptism, in which you also were raised with </a:t>
            </a:r>
            <a:r>
              <a:rPr lang="en-US" b="0" i="1" u="none" strike="noStrike" baseline="0" dirty="0">
                <a:solidFill>
                  <a:schemeClr val="tx1"/>
                </a:solidFill>
                <a:latin typeface="Verdana" panose="020B0604030504040204" pitchFamily="34" charset="0"/>
              </a:rPr>
              <a:t>Him</a:t>
            </a:r>
            <a:r>
              <a:rPr lang="en-US" b="0" i="0" u="none" strike="noStrike" baseline="0" dirty="0">
                <a:solidFill>
                  <a:schemeClr val="tx1"/>
                </a:solidFill>
                <a:latin typeface="Verdana" panose="020B0604030504040204" pitchFamily="34" charset="0"/>
              </a:rPr>
              <a:t> through faith in the working of God, who raised Him from the dead.</a:t>
            </a:r>
          </a:p>
          <a:p>
            <a:pPr marR="0" algn="l" rtl="0"/>
            <a:endParaRPr lang="en-US" sz="24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138526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lstStyle/>
          <a:p>
            <a:pPr algn="ctr"/>
            <a:r>
              <a:rPr lang="en-US" sz="3600" b="1" dirty="0"/>
              <a:t>What was done at your baptism?</a:t>
            </a:r>
          </a:p>
          <a:p>
            <a:pPr marR="0" algn="l" rtl="0"/>
            <a:r>
              <a:rPr lang="en-US" b="0" i="0" u="none" strike="noStrike" baseline="0" dirty="0">
                <a:solidFill>
                  <a:schemeClr val="tx1"/>
                </a:solidFill>
                <a:latin typeface="Verdana" panose="020B0604030504040204" pitchFamily="34" charset="0"/>
              </a:rPr>
              <a:t>Notice the examples in the New Testament.</a:t>
            </a:r>
          </a:p>
          <a:p>
            <a:pPr marR="0" algn="l" rtl="0"/>
            <a:endParaRPr lang="en-US" b="0" i="0" u="none" strike="noStrike" baseline="0" dirty="0">
              <a:solidFill>
                <a:schemeClr val="tx1"/>
              </a:solidFill>
              <a:latin typeface="Verdana" panose="020B0604030504040204" pitchFamily="34" charset="0"/>
            </a:endParaRPr>
          </a:p>
          <a:p>
            <a:r>
              <a:rPr lang="en-US" b="0" i="0" u="none" strike="noStrike" baseline="0" dirty="0">
                <a:solidFill>
                  <a:schemeClr val="tx1"/>
                </a:solidFill>
                <a:latin typeface="Verdana" panose="020B0604030504040204" pitchFamily="34" charset="0"/>
              </a:rPr>
              <a:t>(Mat 3:16)  When He had been baptized, Jesus came up immediately from the water; and behold, the heavens were opened to Him, and He saw the Spirit of God descending like a dove and alighting upon Him.</a:t>
            </a:r>
          </a:p>
          <a:p>
            <a:pPr marR="0" algn="l" rtl="0"/>
            <a:endParaRPr lang="en-US" b="0" i="0" u="none" strike="noStrike" baseline="0" dirty="0">
              <a:solidFill>
                <a:schemeClr val="tx1"/>
              </a:solidFill>
              <a:latin typeface="Verdana" panose="020B0604030504040204" pitchFamily="34" charset="0"/>
            </a:endParaRPr>
          </a:p>
          <a:p>
            <a:pPr marR="0" algn="l" rtl="0"/>
            <a:endParaRPr lang="en-US" sz="24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76353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lstStyle/>
          <a:p>
            <a:pPr algn="ctr"/>
            <a:r>
              <a:rPr lang="en-US" sz="3600" b="1" dirty="0"/>
              <a:t>What was done at your baptism?</a:t>
            </a:r>
          </a:p>
          <a:p>
            <a:pPr marR="0" algn="l" rtl="0"/>
            <a:r>
              <a:rPr lang="en-US" b="0" i="0" u="none" strike="noStrike" baseline="0" dirty="0">
                <a:solidFill>
                  <a:schemeClr val="tx1"/>
                </a:solidFill>
                <a:latin typeface="Verdana" panose="020B0604030504040204" pitchFamily="34" charset="0"/>
              </a:rPr>
              <a:t>Notice the examples in the New Testament.</a:t>
            </a:r>
          </a:p>
          <a:p>
            <a:pPr marR="0" algn="l" rtl="0"/>
            <a:endParaRPr lang="en-US" b="0" i="0" u="none" strike="noStrike" baseline="0" dirty="0">
              <a:solidFill>
                <a:schemeClr val="tx1"/>
              </a:solidFill>
              <a:latin typeface="Verdana" panose="020B0604030504040204" pitchFamily="34" charset="0"/>
            </a:endParaRPr>
          </a:p>
          <a:p>
            <a:pPr marR="0" algn="l" rtl="0"/>
            <a:r>
              <a:rPr lang="en-US" sz="2400" b="0" i="0" u="none" strike="noStrike" baseline="0" dirty="0">
                <a:solidFill>
                  <a:schemeClr val="tx1"/>
                </a:solidFill>
                <a:latin typeface="Verdana" panose="020B0604030504040204" pitchFamily="34" charset="0"/>
              </a:rPr>
              <a:t>(Acts 8:38)  So he commanded the chariot to stand still. And both Philip and the eunuch </a:t>
            </a:r>
            <a:r>
              <a:rPr lang="en-US" sz="2400" b="0" i="0" u="sng" strike="noStrike" baseline="0" dirty="0">
                <a:solidFill>
                  <a:schemeClr val="tx1"/>
                </a:solidFill>
                <a:latin typeface="Verdana" panose="020B0604030504040204" pitchFamily="34" charset="0"/>
              </a:rPr>
              <a:t>went down into the water, </a:t>
            </a:r>
            <a:r>
              <a:rPr lang="en-US" sz="2400" b="0" i="0" u="none" strike="noStrike" baseline="0" dirty="0">
                <a:solidFill>
                  <a:schemeClr val="tx1"/>
                </a:solidFill>
                <a:latin typeface="Verdana" panose="020B0604030504040204" pitchFamily="34" charset="0"/>
              </a:rPr>
              <a:t>and he baptized him.</a:t>
            </a:r>
          </a:p>
          <a:p>
            <a:pPr marR="0" algn="l" rtl="0"/>
            <a:r>
              <a:rPr lang="en-US" sz="2400" b="0" i="0" u="none" strike="noStrike" baseline="0" dirty="0">
                <a:solidFill>
                  <a:schemeClr val="tx1"/>
                </a:solidFill>
                <a:latin typeface="Verdana" panose="020B0604030504040204" pitchFamily="34" charset="0"/>
              </a:rPr>
              <a:t>(Acts 8:39)  Now when they </a:t>
            </a:r>
            <a:r>
              <a:rPr lang="en-US" sz="2400" b="0" i="0" u="sng" strike="noStrike" baseline="0" dirty="0">
                <a:solidFill>
                  <a:schemeClr val="tx1"/>
                </a:solidFill>
                <a:latin typeface="Verdana" panose="020B0604030504040204" pitchFamily="34" charset="0"/>
              </a:rPr>
              <a:t>came up out of the water</a:t>
            </a:r>
            <a:r>
              <a:rPr lang="en-US" sz="2400" b="0" i="0" u="none" strike="noStrike" baseline="0" dirty="0">
                <a:solidFill>
                  <a:schemeClr val="tx1"/>
                </a:solidFill>
                <a:latin typeface="Verdana" panose="020B0604030504040204" pitchFamily="34" charset="0"/>
              </a:rPr>
              <a:t>, the Spirit of the Lord caught Philip away, so that the eunuch saw him no more; and he went on his way rejoicing.</a:t>
            </a:r>
          </a:p>
          <a:p>
            <a:pPr marR="0" algn="l" rtl="0"/>
            <a:endParaRPr lang="en-US" sz="24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019821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lstStyle/>
          <a:p>
            <a:pPr algn="ctr"/>
            <a:r>
              <a:rPr lang="en-US" sz="3600" b="1" dirty="0"/>
              <a:t>What was done at your baptism?</a:t>
            </a:r>
          </a:p>
          <a:p>
            <a:pPr marR="0" algn="l" rtl="0"/>
            <a:r>
              <a:rPr lang="en-US" b="0" i="0" u="none" strike="noStrike" baseline="0" dirty="0">
                <a:solidFill>
                  <a:schemeClr val="tx1"/>
                </a:solidFill>
                <a:latin typeface="Verdana" panose="020B0604030504040204" pitchFamily="34" charset="0"/>
              </a:rPr>
              <a:t>The original Greek word – </a:t>
            </a:r>
            <a:r>
              <a:rPr lang="en-US" b="0" i="0" u="none" strike="noStrike" baseline="0" dirty="0" err="1">
                <a:solidFill>
                  <a:schemeClr val="tx1"/>
                </a:solidFill>
                <a:latin typeface="Verdana" panose="020B0604030504040204" pitchFamily="34" charset="0"/>
              </a:rPr>
              <a:t>baptizo</a:t>
            </a:r>
            <a:r>
              <a:rPr lang="en-US" b="0" i="0" u="none" strike="noStrike" baseline="0" dirty="0">
                <a:solidFill>
                  <a:schemeClr val="tx1"/>
                </a:solidFill>
                <a:latin typeface="Verdana" panose="020B0604030504040204" pitchFamily="34" charset="0"/>
              </a:rPr>
              <a:t> </a:t>
            </a:r>
          </a:p>
          <a:p>
            <a:pPr marR="0" algn="l" rtl="0"/>
            <a:r>
              <a:rPr lang="el-GR" sz="1800" b="0" i="0" u="none" strike="noStrike" baseline="0" dirty="0">
                <a:solidFill>
                  <a:schemeClr val="tx1"/>
                </a:solidFill>
                <a:latin typeface="Galatia SIL" panose="02000600020000020004" pitchFamily="2" charset="0"/>
              </a:rPr>
              <a:t>βαπτίζω</a:t>
            </a:r>
            <a:endParaRPr lang="el-GR" sz="1800" b="0" i="0" u="none" strike="noStrike" baseline="0" dirty="0">
              <a:solidFill>
                <a:schemeClr val="tx1"/>
              </a:solidFill>
              <a:latin typeface="Verdana" panose="020B0604030504040204" pitchFamily="34" charset="0"/>
            </a:endParaRPr>
          </a:p>
          <a:p>
            <a:pPr marR="0" algn="l" rtl="0"/>
            <a:r>
              <a:rPr lang="en-US" sz="1800" b="0" i="0" u="none" strike="noStrike" baseline="0" dirty="0" err="1">
                <a:solidFill>
                  <a:schemeClr val="tx1"/>
                </a:solidFill>
                <a:latin typeface="Doulos SIL" panose="02000500070000020004" pitchFamily="2" charset="0"/>
              </a:rPr>
              <a:t>baptizo</a:t>
            </a:r>
            <a:r>
              <a:rPr lang="en-US" sz="1800" b="0" i="0" u="none" strike="noStrike" baseline="0" dirty="0">
                <a:solidFill>
                  <a:schemeClr val="tx1"/>
                </a:solidFill>
                <a:latin typeface="Doulos SIL" panose="02000500070000020004" pitchFamily="2" charset="0"/>
              </a:rPr>
              <a:t>̄</a:t>
            </a:r>
            <a:endParaRPr lang="en-US" sz="1800" b="0" i="0" u="none" strike="noStrike" baseline="0" dirty="0">
              <a:solidFill>
                <a:schemeClr val="tx1"/>
              </a:solidFill>
              <a:latin typeface="Verdana" panose="020B0604030504040204" pitchFamily="34" charset="0"/>
            </a:endParaRPr>
          </a:p>
          <a:p>
            <a:pPr marR="0" algn="l" rtl="0"/>
            <a:r>
              <a:rPr lang="en-US" sz="2400" b="1" i="0" u="none" strike="noStrike" baseline="0" dirty="0">
                <a:solidFill>
                  <a:schemeClr val="tx1"/>
                </a:solidFill>
                <a:latin typeface="Verdana" panose="020B0604030504040204" pitchFamily="34" charset="0"/>
              </a:rPr>
              <a:t>Thayer Definition:</a:t>
            </a:r>
            <a:endParaRPr lang="en-US" sz="2400" b="0" i="0" u="none" strike="noStrike" baseline="0" dirty="0">
              <a:solidFill>
                <a:schemeClr val="tx1"/>
              </a:solidFill>
              <a:latin typeface="Verdana" panose="020B0604030504040204" pitchFamily="34" charset="0"/>
            </a:endParaRPr>
          </a:p>
          <a:p>
            <a:pPr marR="0" algn="l" rtl="0"/>
            <a:r>
              <a:rPr lang="en-US" sz="2400" b="0" i="0" u="none" strike="noStrike" baseline="0" dirty="0">
                <a:solidFill>
                  <a:schemeClr val="tx1"/>
                </a:solidFill>
                <a:latin typeface="Verdana" panose="020B0604030504040204" pitchFamily="34" charset="0"/>
              </a:rPr>
              <a:t>1) to dip, to immerse, to submerge</a:t>
            </a:r>
          </a:p>
          <a:p>
            <a:pPr marR="0" algn="l" rtl="0"/>
            <a:r>
              <a:rPr lang="en-US" sz="2400" b="0" i="0" u="none" strike="noStrike" baseline="0" dirty="0">
                <a:solidFill>
                  <a:schemeClr val="tx1"/>
                </a:solidFill>
                <a:latin typeface="Verdana" panose="020B0604030504040204" pitchFamily="34" charset="0"/>
              </a:rPr>
              <a:t>2) to cleanse by dipping or submerging, to wash, to make clean with water, to wash one’s self, bathe</a:t>
            </a:r>
          </a:p>
          <a:p>
            <a:pPr marR="0" algn="l" rtl="0"/>
            <a:r>
              <a:rPr lang="en-US" sz="2400" b="0" i="0" u="none" strike="noStrike" baseline="0" dirty="0">
                <a:solidFill>
                  <a:schemeClr val="tx1"/>
                </a:solidFill>
                <a:latin typeface="Verdana" panose="020B0604030504040204" pitchFamily="34" charset="0"/>
              </a:rPr>
              <a:t>3) to overwhelm</a:t>
            </a:r>
          </a:p>
          <a:p>
            <a:pPr marR="0" algn="l" rtl="0"/>
            <a:endParaRPr lang="en-US" sz="24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22104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lstStyle/>
          <a:p>
            <a:pPr algn="ctr"/>
            <a:r>
              <a:rPr lang="en-US" sz="3600" b="1" dirty="0"/>
              <a:t>What was done at your baptism?</a:t>
            </a:r>
          </a:p>
          <a:p>
            <a:pPr marR="0" algn="l" rtl="0"/>
            <a:endParaRPr lang="en-US" sz="2400" b="0" i="0" u="none" strike="noStrike" baseline="0" dirty="0">
              <a:solidFill>
                <a:schemeClr val="tx1"/>
              </a:solidFill>
              <a:latin typeface="Verdana" panose="020B0604030504040204" pitchFamily="34" charset="0"/>
            </a:endParaRPr>
          </a:p>
          <a:p>
            <a:pPr marR="0" algn="l" rtl="0"/>
            <a:endParaRPr lang="en-US" sz="2400" dirty="0">
              <a:solidFill>
                <a:schemeClr val="tx1"/>
              </a:solidFill>
              <a:latin typeface="Verdana" panose="020B0604030504040204" pitchFamily="34" charset="0"/>
            </a:endParaRPr>
          </a:p>
          <a:p>
            <a:pPr marR="0" algn="l" rtl="0"/>
            <a:r>
              <a:rPr lang="en-US" sz="2400" b="0" i="0" u="none" strike="noStrike" baseline="0" dirty="0">
                <a:solidFill>
                  <a:schemeClr val="tx1"/>
                </a:solidFill>
                <a:latin typeface="Verdana" panose="020B0604030504040204" pitchFamily="34" charset="0"/>
              </a:rPr>
              <a:t>IF YOUR PREVIOUS BAPTISM WAS SPRINKLING OR POURING – THEN IT WAS NOT THE BAPTISM COMMANDED IN THE BIBLE.</a:t>
            </a:r>
          </a:p>
          <a:p>
            <a:pPr marR="0" algn="l" rtl="0"/>
            <a:endParaRPr lang="en-US" sz="2400" b="0" i="0" u="none" strike="noStrike" baseline="0" dirty="0">
              <a:solidFill>
                <a:schemeClr val="tx1"/>
              </a:solidFill>
              <a:latin typeface="Verdana" panose="020B0604030504040204" pitchFamily="34" charset="0"/>
            </a:endParaRPr>
          </a:p>
          <a:p>
            <a:pPr marR="0" algn="l" rtl="0"/>
            <a:r>
              <a:rPr lang="en-US" sz="2400" dirty="0">
                <a:solidFill>
                  <a:schemeClr val="tx1"/>
                </a:solidFill>
                <a:latin typeface="Verdana" panose="020B0604030504040204" pitchFamily="34" charset="0"/>
              </a:rPr>
              <a:t>YOU HAVE NOT BEEN BAPTIZED AS COMMANDED.</a:t>
            </a:r>
          </a:p>
          <a:p>
            <a:pPr marR="0" algn="l" rtl="0"/>
            <a:endParaRPr lang="en-US" sz="2400" dirty="0">
              <a:solidFill>
                <a:schemeClr val="tx1"/>
              </a:solidFill>
              <a:latin typeface="Verdana" panose="020B0604030504040204" pitchFamily="34" charset="0"/>
            </a:endParaRPr>
          </a:p>
        </p:txBody>
      </p:sp>
    </p:spTree>
    <p:extLst>
      <p:ext uri="{BB962C8B-B14F-4D97-AF65-F5344CB8AC3E}">
        <p14:creationId xmlns:p14="http://schemas.microsoft.com/office/powerpoint/2010/main" val="617663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When in your life were you baptized?</a:t>
            </a:r>
          </a:p>
          <a:p>
            <a:pPr marR="0" algn="l" rtl="0"/>
            <a:r>
              <a:rPr lang="en-US" sz="2400" b="0" i="0" u="none" strike="noStrike" baseline="0" dirty="0">
                <a:solidFill>
                  <a:schemeClr val="tx1"/>
                </a:solidFill>
                <a:latin typeface="Verdana" panose="020B0604030504040204" pitchFamily="34" charset="0"/>
              </a:rPr>
              <a:t>At what stage in life were you baptized?</a:t>
            </a:r>
          </a:p>
          <a:p>
            <a:pPr lvl="1"/>
            <a:r>
              <a:rPr lang="en-US" sz="2000" dirty="0">
                <a:solidFill>
                  <a:schemeClr val="tx1"/>
                </a:solidFill>
                <a:latin typeface="Verdana" panose="020B0604030504040204" pitchFamily="34" charset="0"/>
              </a:rPr>
              <a:t>Infant, young child</a:t>
            </a:r>
          </a:p>
          <a:p>
            <a:pPr lvl="1"/>
            <a:r>
              <a:rPr lang="en-US" sz="2000" b="0" i="0" u="none" strike="noStrike" baseline="0" dirty="0">
                <a:solidFill>
                  <a:schemeClr val="tx1"/>
                </a:solidFill>
                <a:latin typeface="Verdana" panose="020B0604030504040204" pitchFamily="34" charset="0"/>
              </a:rPr>
              <a:t>A pre-teen or teenager</a:t>
            </a:r>
          </a:p>
          <a:p>
            <a:pPr lvl="1"/>
            <a:r>
              <a:rPr lang="en-US" sz="2000" dirty="0">
                <a:solidFill>
                  <a:schemeClr val="tx1"/>
                </a:solidFill>
                <a:latin typeface="Verdana" panose="020B0604030504040204" pitchFamily="34" charset="0"/>
              </a:rPr>
              <a:t>An adult</a:t>
            </a:r>
            <a:endParaRPr lang="en-US" sz="2000" b="0" i="0" u="none" strike="noStrike" baseline="0" dirty="0">
              <a:solidFill>
                <a:schemeClr val="tx1"/>
              </a:solidFill>
              <a:latin typeface="Verdana" panose="020B0604030504040204" pitchFamily="34" charset="0"/>
            </a:endParaRPr>
          </a:p>
          <a:p>
            <a:r>
              <a:rPr lang="en-US" sz="2400" dirty="0">
                <a:solidFill>
                  <a:schemeClr val="tx1"/>
                </a:solidFill>
                <a:latin typeface="Verdana" panose="020B0604030504040204" pitchFamily="34" charset="0"/>
              </a:rPr>
              <a:t>New </a:t>
            </a:r>
            <a:r>
              <a:rPr lang="en-US" sz="2000" dirty="0">
                <a:solidFill>
                  <a:schemeClr val="tx1"/>
                </a:solidFill>
                <a:latin typeface="Verdana" panose="020B0604030504040204" pitchFamily="34" charset="0"/>
              </a:rPr>
              <a:t>Testament baptism is limited to certain people:</a:t>
            </a:r>
          </a:p>
          <a:p>
            <a:pPr marR="0" algn="l" rtl="0"/>
            <a:r>
              <a:rPr lang="en-US" sz="2000" b="1" i="0" u="none" strike="noStrike" baseline="0" dirty="0">
                <a:solidFill>
                  <a:schemeClr val="tx1"/>
                </a:solidFill>
                <a:latin typeface="Verdana" panose="020B0604030504040204" pitchFamily="34" charset="0"/>
              </a:rPr>
              <a:t>Believe</a:t>
            </a:r>
            <a:r>
              <a:rPr lang="en-US" sz="2000" b="1" dirty="0">
                <a:solidFill>
                  <a:schemeClr val="tx1"/>
                </a:solidFill>
                <a:latin typeface="Verdana" panose="020B0604030504040204" pitchFamily="34" charset="0"/>
              </a:rPr>
              <a:t>r in Jesus </a:t>
            </a:r>
            <a:r>
              <a:rPr lang="en-US" sz="2000" dirty="0">
                <a:solidFill>
                  <a:schemeClr val="tx1"/>
                </a:solidFill>
                <a:latin typeface="Verdana" panose="020B0604030504040204" pitchFamily="34" charset="0"/>
              </a:rPr>
              <a:t>- </a:t>
            </a:r>
            <a:r>
              <a:rPr lang="en-US" sz="2000" b="0" i="0" u="none" strike="noStrike" baseline="0" dirty="0">
                <a:solidFill>
                  <a:schemeClr val="tx1"/>
                </a:solidFill>
                <a:latin typeface="Verdana" panose="020B0604030504040204" pitchFamily="34" charset="0"/>
              </a:rPr>
              <a:t>(Act 8:36)  Now as they went down the road, they came to some water. And the eunuch said, "See, </a:t>
            </a:r>
            <a:r>
              <a:rPr lang="en-US" sz="2000" b="0" i="1" u="none" strike="noStrike" baseline="0" dirty="0">
                <a:solidFill>
                  <a:schemeClr val="tx1"/>
                </a:solidFill>
                <a:latin typeface="Verdana" panose="020B0604030504040204" pitchFamily="34" charset="0"/>
              </a:rPr>
              <a:t>here is</a:t>
            </a:r>
            <a:r>
              <a:rPr lang="en-US" sz="2000" b="0" i="0" u="none" strike="noStrike" baseline="0" dirty="0">
                <a:solidFill>
                  <a:schemeClr val="tx1"/>
                </a:solidFill>
                <a:latin typeface="Verdana" panose="020B0604030504040204" pitchFamily="34" charset="0"/>
              </a:rPr>
              <a:t> water. What hinders me from being baptized?"</a:t>
            </a:r>
          </a:p>
          <a:p>
            <a:pPr marR="0" algn="l" rtl="0"/>
            <a:r>
              <a:rPr lang="en-US" sz="2000" b="0" i="0" u="none" strike="noStrike" baseline="0" dirty="0">
                <a:solidFill>
                  <a:schemeClr val="tx1"/>
                </a:solidFill>
                <a:latin typeface="Verdana" panose="020B0604030504040204" pitchFamily="34" charset="0"/>
              </a:rPr>
              <a:t>(Act 8:37)  Then Philip said, "If you believe with all your heart, you may." And he answered and said, "I believe that Jesus Christ is the Son of God."</a:t>
            </a:r>
          </a:p>
        </p:txBody>
      </p:sp>
    </p:spTree>
    <p:extLst>
      <p:ext uri="{BB962C8B-B14F-4D97-AF65-F5344CB8AC3E}">
        <p14:creationId xmlns:p14="http://schemas.microsoft.com/office/powerpoint/2010/main" val="791532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When in your life were you baptize?</a:t>
            </a:r>
          </a:p>
          <a:p>
            <a:pPr marR="0" algn="l" rtl="0"/>
            <a:r>
              <a:rPr lang="en-US" sz="2400" b="0" i="0" u="none" strike="noStrike" baseline="0" dirty="0">
                <a:solidFill>
                  <a:schemeClr val="tx1"/>
                </a:solidFill>
                <a:latin typeface="Verdana" panose="020B0604030504040204" pitchFamily="34" charset="0"/>
              </a:rPr>
              <a:t>At what stage in life were you baptized?</a:t>
            </a:r>
          </a:p>
          <a:p>
            <a:pPr lvl="1"/>
            <a:r>
              <a:rPr lang="en-US" sz="2000" dirty="0">
                <a:solidFill>
                  <a:schemeClr val="tx1"/>
                </a:solidFill>
                <a:latin typeface="Verdana" panose="020B0604030504040204" pitchFamily="34" charset="0"/>
              </a:rPr>
              <a:t>Infant, young child</a:t>
            </a:r>
          </a:p>
          <a:p>
            <a:pPr lvl="1"/>
            <a:r>
              <a:rPr lang="en-US" sz="2000" b="0" i="0" u="none" strike="noStrike" baseline="0" dirty="0">
                <a:solidFill>
                  <a:schemeClr val="tx1"/>
                </a:solidFill>
                <a:latin typeface="Verdana" panose="020B0604030504040204" pitchFamily="34" charset="0"/>
              </a:rPr>
              <a:t>A pre-teen or teenager</a:t>
            </a:r>
          </a:p>
          <a:p>
            <a:pPr lvl="1"/>
            <a:r>
              <a:rPr lang="en-US" sz="2000" dirty="0">
                <a:solidFill>
                  <a:schemeClr val="tx1"/>
                </a:solidFill>
                <a:latin typeface="Verdana" panose="020B0604030504040204" pitchFamily="34" charset="0"/>
              </a:rPr>
              <a:t>An adult</a:t>
            </a:r>
            <a:endParaRPr lang="en-US" sz="2000" b="0" i="0" u="none" strike="noStrike" baseline="0" dirty="0">
              <a:solidFill>
                <a:schemeClr val="tx1"/>
              </a:solidFill>
              <a:latin typeface="Verdana" panose="020B0604030504040204" pitchFamily="34" charset="0"/>
            </a:endParaRPr>
          </a:p>
          <a:p>
            <a:r>
              <a:rPr lang="en-US" sz="2400" dirty="0">
                <a:solidFill>
                  <a:schemeClr val="tx1"/>
                </a:solidFill>
                <a:latin typeface="Verdana" panose="020B0604030504040204" pitchFamily="34" charset="0"/>
              </a:rPr>
              <a:t>New </a:t>
            </a:r>
            <a:r>
              <a:rPr lang="en-US" sz="2000" dirty="0">
                <a:solidFill>
                  <a:schemeClr val="tx1"/>
                </a:solidFill>
                <a:latin typeface="Verdana" panose="020B0604030504040204" pitchFamily="34" charset="0"/>
              </a:rPr>
              <a:t>Testament baptism is limited to certain people:</a:t>
            </a:r>
          </a:p>
          <a:p>
            <a:pPr marR="0" algn="l" rtl="0"/>
            <a:r>
              <a:rPr lang="en-US" sz="2000" b="1" i="0" u="none" strike="noStrike" baseline="0" dirty="0">
                <a:solidFill>
                  <a:schemeClr val="tx1"/>
                </a:solidFill>
                <a:latin typeface="Verdana" panose="020B0604030504040204" pitchFamily="34" charset="0"/>
              </a:rPr>
              <a:t>Believe</a:t>
            </a:r>
            <a:r>
              <a:rPr lang="en-US" sz="2000" b="1" dirty="0">
                <a:solidFill>
                  <a:schemeClr val="tx1"/>
                </a:solidFill>
                <a:latin typeface="Verdana" panose="020B0604030504040204" pitchFamily="34" charset="0"/>
              </a:rPr>
              <a:t>r in Jesus </a:t>
            </a:r>
            <a:r>
              <a:rPr lang="en-US" sz="2000" dirty="0">
                <a:solidFill>
                  <a:schemeClr val="tx1"/>
                </a:solidFill>
                <a:latin typeface="Verdana" panose="020B0604030504040204" pitchFamily="34" charset="0"/>
              </a:rPr>
              <a:t>– </a:t>
            </a:r>
          </a:p>
          <a:p>
            <a:r>
              <a:rPr lang="en-US" sz="2000" b="1" i="0" u="none" strike="noStrike" baseline="0" dirty="0">
                <a:solidFill>
                  <a:schemeClr val="tx1"/>
                </a:solidFill>
                <a:latin typeface="Verdana" panose="020B0604030504040204" pitchFamily="34" charset="0"/>
              </a:rPr>
              <a:t>Repent (turn away from sin) </a:t>
            </a:r>
            <a:r>
              <a:rPr lang="en-US" sz="2000" b="0" i="0" u="none" strike="noStrike" baseline="0" dirty="0">
                <a:solidFill>
                  <a:schemeClr val="tx1"/>
                </a:solidFill>
                <a:latin typeface="Verdana" panose="020B0604030504040204" pitchFamily="34" charset="0"/>
              </a:rPr>
              <a:t>- (Acts 3:19)  Repent therefore and be converted, that your sins may be blotted out, so that times of refreshing may come from the presence of the Lord,</a:t>
            </a:r>
          </a:p>
          <a:p>
            <a:endParaRPr lang="en-US" sz="20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412501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When in your life were you baptized?</a:t>
            </a:r>
          </a:p>
          <a:p>
            <a:pPr marR="0" algn="l" rtl="0"/>
            <a:r>
              <a:rPr lang="en-US" sz="2400" b="0" i="0" u="none" strike="noStrike" baseline="0" dirty="0">
                <a:solidFill>
                  <a:schemeClr val="tx1"/>
                </a:solidFill>
                <a:latin typeface="Verdana" panose="020B0604030504040204" pitchFamily="34" charset="0"/>
              </a:rPr>
              <a:t>At what stage in life were you baptized?</a:t>
            </a:r>
          </a:p>
          <a:p>
            <a:r>
              <a:rPr lang="en-US" sz="2400" dirty="0">
                <a:solidFill>
                  <a:schemeClr val="tx1"/>
                </a:solidFill>
                <a:latin typeface="Verdana" panose="020B0604030504040204" pitchFamily="34" charset="0"/>
              </a:rPr>
              <a:t>New </a:t>
            </a:r>
            <a:r>
              <a:rPr lang="en-US" sz="2000" dirty="0">
                <a:solidFill>
                  <a:schemeClr val="tx1"/>
                </a:solidFill>
                <a:latin typeface="Verdana" panose="020B0604030504040204" pitchFamily="34" charset="0"/>
              </a:rPr>
              <a:t>Testament baptism is limited to certain people:</a:t>
            </a:r>
          </a:p>
          <a:p>
            <a:pPr marR="0" algn="l" rtl="0"/>
            <a:r>
              <a:rPr lang="en-US" sz="2000" b="1" i="0" u="none" strike="noStrike" baseline="0" dirty="0">
                <a:solidFill>
                  <a:schemeClr val="tx1"/>
                </a:solidFill>
                <a:latin typeface="Verdana" panose="020B0604030504040204" pitchFamily="34" charset="0"/>
              </a:rPr>
              <a:t>Believe</a:t>
            </a:r>
            <a:r>
              <a:rPr lang="en-US" sz="2000" b="1" dirty="0">
                <a:solidFill>
                  <a:schemeClr val="tx1"/>
                </a:solidFill>
                <a:latin typeface="Verdana" panose="020B0604030504040204" pitchFamily="34" charset="0"/>
              </a:rPr>
              <a:t>r in Jesus </a:t>
            </a:r>
            <a:r>
              <a:rPr lang="en-US" sz="2000" dirty="0">
                <a:solidFill>
                  <a:schemeClr val="tx1"/>
                </a:solidFill>
                <a:latin typeface="Verdana" panose="020B0604030504040204" pitchFamily="34" charset="0"/>
              </a:rPr>
              <a:t>– </a:t>
            </a:r>
          </a:p>
          <a:p>
            <a:r>
              <a:rPr lang="en-US" sz="2000" b="1" i="0" u="none" strike="noStrike" baseline="0" dirty="0">
                <a:solidFill>
                  <a:schemeClr val="tx1"/>
                </a:solidFill>
                <a:latin typeface="Verdana" panose="020B0604030504040204" pitchFamily="34" charset="0"/>
              </a:rPr>
              <a:t>Repent (turn away from sin) </a:t>
            </a:r>
            <a:r>
              <a:rPr lang="en-US" sz="2000" b="0" i="0" u="none" strike="noStrike" baseline="0" dirty="0">
                <a:solidFill>
                  <a:schemeClr val="tx1"/>
                </a:solidFill>
                <a:latin typeface="Verdana" panose="020B0604030504040204" pitchFamily="34" charset="0"/>
              </a:rPr>
              <a:t>– </a:t>
            </a:r>
          </a:p>
          <a:p>
            <a:r>
              <a:rPr lang="en-US" sz="2000" b="1" dirty="0">
                <a:solidFill>
                  <a:schemeClr val="tx1"/>
                </a:solidFill>
                <a:latin typeface="Verdana" panose="020B0604030504040204" pitchFamily="34" charset="0"/>
              </a:rPr>
              <a:t>Confess your faith </a:t>
            </a:r>
            <a:r>
              <a:rPr lang="en-US" sz="2000" dirty="0">
                <a:solidFill>
                  <a:schemeClr val="tx1"/>
                </a:solidFill>
                <a:latin typeface="Verdana" panose="020B0604030504040204" pitchFamily="34" charset="0"/>
              </a:rPr>
              <a:t>- </a:t>
            </a:r>
            <a:r>
              <a:rPr lang="en-US" sz="2000" b="0" i="0" u="none" strike="noStrike" baseline="0" dirty="0">
                <a:solidFill>
                  <a:schemeClr val="tx1"/>
                </a:solidFill>
                <a:latin typeface="Verdana" panose="020B0604030504040204" pitchFamily="34" charset="0"/>
              </a:rPr>
              <a:t>(Romans 10:9)  that if you confess with your mouth the Lord Jesus and believe in your heart that God has raised Him from the dead, you will be saved. (10)  For with the heart one believes unto righteousness, and with the mouth confession is made unto salvation.</a:t>
            </a:r>
          </a:p>
          <a:p>
            <a:endParaRPr lang="en-US" sz="20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52608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Preachers are often asked - - -</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r>
              <a:rPr lang="en-US" dirty="0"/>
              <a:t>1. “I was baptized as an infant in ____________ Church. Must I be baptized again?”</a:t>
            </a:r>
          </a:p>
          <a:p>
            <a:r>
              <a:rPr lang="en-US" sz="3600" b="1" dirty="0"/>
              <a:t>2. “I was baptized at age 25 into ____________ Church. Must I be baptized again?”</a:t>
            </a:r>
          </a:p>
        </p:txBody>
      </p:sp>
    </p:spTree>
    <p:extLst>
      <p:ext uri="{BB962C8B-B14F-4D97-AF65-F5344CB8AC3E}">
        <p14:creationId xmlns:p14="http://schemas.microsoft.com/office/powerpoint/2010/main" val="2164601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When in your life were you baptized?</a:t>
            </a:r>
          </a:p>
          <a:p>
            <a:endParaRPr lang="en-US" sz="2000" b="0" i="0" u="none" strike="noStrike" baseline="0" dirty="0">
              <a:solidFill>
                <a:schemeClr val="tx1"/>
              </a:solidFill>
              <a:latin typeface="Verdana" panose="020B0604030504040204" pitchFamily="34" charset="0"/>
            </a:endParaRPr>
          </a:p>
          <a:p>
            <a:r>
              <a:rPr lang="en-US" sz="2400" dirty="0">
                <a:solidFill>
                  <a:schemeClr val="tx1"/>
                </a:solidFill>
                <a:latin typeface="Verdana" panose="020B0604030504040204" pitchFamily="34" charset="0"/>
              </a:rPr>
              <a:t>These requirements mean that the person to be baptized must be mature enough to:</a:t>
            </a:r>
          </a:p>
          <a:p>
            <a:endParaRPr lang="en-US" sz="2400" dirty="0">
              <a:solidFill>
                <a:schemeClr val="tx1"/>
              </a:solidFill>
              <a:latin typeface="Verdana" panose="020B0604030504040204" pitchFamily="34" charset="0"/>
            </a:endParaRPr>
          </a:p>
          <a:p>
            <a:pPr lvl="1"/>
            <a:r>
              <a:rPr lang="en-US" b="0" i="0" u="none" strike="noStrike" baseline="0" dirty="0">
                <a:solidFill>
                  <a:schemeClr val="tx1"/>
                </a:solidFill>
                <a:latin typeface="Verdana" panose="020B0604030504040204" pitchFamily="34" charset="0"/>
              </a:rPr>
              <a:t>Know tha</a:t>
            </a:r>
            <a:r>
              <a:rPr lang="en-US" dirty="0">
                <a:solidFill>
                  <a:schemeClr val="tx1"/>
                </a:solidFill>
                <a:latin typeface="Verdana" panose="020B0604030504040204" pitchFamily="34" charset="0"/>
              </a:rPr>
              <a:t>t they are lost and need salvation.</a:t>
            </a:r>
          </a:p>
          <a:p>
            <a:pPr lvl="1"/>
            <a:r>
              <a:rPr lang="en-US" b="0" i="0" u="none" strike="noStrike" baseline="0" dirty="0">
                <a:solidFill>
                  <a:schemeClr val="tx1"/>
                </a:solidFill>
                <a:latin typeface="Verdana" panose="020B0604030504040204" pitchFamily="34" charset="0"/>
              </a:rPr>
              <a:t>Believe that Jesus died for their sins.</a:t>
            </a:r>
          </a:p>
          <a:p>
            <a:pPr lvl="1"/>
            <a:r>
              <a:rPr lang="en-US" dirty="0">
                <a:solidFill>
                  <a:schemeClr val="tx1"/>
                </a:solidFill>
                <a:latin typeface="Verdana" panose="020B0604030504040204" pitchFamily="34" charset="0"/>
              </a:rPr>
              <a:t>Make a decision to obey Christ.</a:t>
            </a:r>
          </a:p>
          <a:p>
            <a:pPr lvl="1"/>
            <a:r>
              <a:rPr lang="en-US" dirty="0">
                <a:solidFill>
                  <a:schemeClr val="tx1"/>
                </a:solidFill>
                <a:latin typeface="Verdana" panose="020B0604030504040204" pitchFamily="34" charset="0"/>
              </a:rPr>
              <a:t>Repent of sin in their life</a:t>
            </a:r>
          </a:p>
          <a:p>
            <a:pPr lvl="1"/>
            <a:r>
              <a:rPr lang="en-US" b="0" i="0" u="none" strike="noStrike" baseline="0" dirty="0">
                <a:solidFill>
                  <a:schemeClr val="tx1"/>
                </a:solidFill>
                <a:latin typeface="Verdana" panose="020B0604030504040204" pitchFamily="34" charset="0"/>
              </a:rPr>
              <a:t>Confess what they believe about Jesus</a:t>
            </a:r>
            <a:r>
              <a:rPr lang="en-US" dirty="0">
                <a:solidFill>
                  <a:schemeClr val="tx1"/>
                </a:solidFill>
                <a:latin typeface="Verdana" panose="020B0604030504040204" pitchFamily="34" charset="0"/>
              </a:rPr>
              <a:t>.</a:t>
            </a:r>
            <a:endParaRPr lang="en-US"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4108072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When in your life were you baptized?</a:t>
            </a:r>
          </a:p>
          <a:p>
            <a:endParaRPr lang="en-US" sz="2000" b="0" i="0" u="none" strike="noStrike" baseline="0" dirty="0">
              <a:solidFill>
                <a:schemeClr val="tx1"/>
              </a:solidFill>
              <a:latin typeface="Verdana" panose="020B0604030504040204" pitchFamily="34" charset="0"/>
            </a:endParaRPr>
          </a:p>
          <a:p>
            <a:r>
              <a:rPr lang="en-US" sz="2400" dirty="0">
                <a:solidFill>
                  <a:schemeClr val="tx1"/>
                </a:solidFill>
                <a:latin typeface="Verdana" panose="020B0604030504040204" pitchFamily="34" charset="0"/>
              </a:rPr>
              <a:t>If your previous baptism was BEFORE you were able to have faith and confess that faith with your mouth – your baptism was not what the Bible commands.</a:t>
            </a:r>
          </a:p>
          <a:p>
            <a:endParaRPr lang="en-US" sz="2400" b="0" i="0" u="none" strike="noStrike" baseline="0" dirty="0">
              <a:solidFill>
                <a:schemeClr val="tx1"/>
              </a:solidFill>
              <a:latin typeface="Verdana" panose="020B0604030504040204" pitchFamily="34" charset="0"/>
            </a:endParaRPr>
          </a:p>
          <a:p>
            <a:pPr marR="0" algn="ctr" rtl="0"/>
            <a:r>
              <a:rPr lang="en-US" sz="2400" b="1" dirty="0">
                <a:solidFill>
                  <a:schemeClr val="tx1"/>
                </a:solidFill>
                <a:latin typeface="Verdana" panose="020B0604030504040204" pitchFamily="34" charset="0"/>
              </a:rPr>
              <a:t>YOU HAVE NOT BEEN BAPTIZED AS COMMANDED.</a:t>
            </a:r>
          </a:p>
        </p:txBody>
      </p:sp>
    </p:spTree>
    <p:extLst>
      <p:ext uri="{BB962C8B-B14F-4D97-AF65-F5344CB8AC3E}">
        <p14:creationId xmlns:p14="http://schemas.microsoft.com/office/powerpoint/2010/main" val="1865151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Why were you baptized?</a:t>
            </a:r>
          </a:p>
          <a:p>
            <a:r>
              <a:rPr lang="en-US" sz="2400" b="0" i="0" u="none" strike="noStrike" baseline="0" dirty="0">
                <a:solidFill>
                  <a:schemeClr val="tx1"/>
                </a:solidFill>
                <a:latin typeface="Verdana" panose="020B0604030504040204" pitchFamily="34" charset="0"/>
              </a:rPr>
              <a:t>The purpose of baptism is also important.</a:t>
            </a:r>
          </a:p>
          <a:p>
            <a:r>
              <a:rPr lang="en-US" sz="2400" dirty="0">
                <a:solidFill>
                  <a:schemeClr val="tx1"/>
                </a:solidFill>
                <a:latin typeface="Verdana" panose="020B0604030504040204" pitchFamily="34" charset="0"/>
              </a:rPr>
              <a:t>Notice these passages about the purpose of baptism.</a:t>
            </a:r>
          </a:p>
          <a:p>
            <a:r>
              <a:rPr lang="en-US" sz="2400" b="0" i="0" u="none" strike="noStrike" baseline="0" dirty="0">
                <a:solidFill>
                  <a:schemeClr val="tx1"/>
                </a:solidFill>
                <a:latin typeface="Verdana" panose="020B0604030504040204" pitchFamily="34" charset="0"/>
              </a:rPr>
              <a:t>(Act 2:38)  Then Peter said to them, "Repent, and let every one of you be baptized in the name of Jesus Christ </a:t>
            </a:r>
            <a:r>
              <a:rPr lang="en-US" sz="2400" b="1" i="0" u="sng" strike="noStrike" baseline="0" dirty="0">
                <a:solidFill>
                  <a:schemeClr val="tx1"/>
                </a:solidFill>
                <a:latin typeface="Verdana" panose="020B0604030504040204" pitchFamily="34" charset="0"/>
              </a:rPr>
              <a:t>for the remission of sins</a:t>
            </a:r>
            <a:r>
              <a:rPr lang="en-US" sz="2400" b="0" i="0" u="none" strike="noStrike" baseline="0" dirty="0">
                <a:solidFill>
                  <a:schemeClr val="tx1"/>
                </a:solidFill>
                <a:latin typeface="Verdana" panose="020B0604030504040204" pitchFamily="34" charset="0"/>
              </a:rPr>
              <a:t>; and you shall receive the gift of the Holy Spirit.</a:t>
            </a:r>
          </a:p>
          <a:p>
            <a:r>
              <a:rPr lang="en-US" sz="2400" b="0" i="0" u="none" strike="noStrike" baseline="0" dirty="0">
                <a:solidFill>
                  <a:schemeClr val="tx1"/>
                </a:solidFill>
                <a:latin typeface="Verdana" panose="020B0604030504040204" pitchFamily="34" charset="0"/>
              </a:rPr>
              <a:t>(Act 22:16)  And now why are you waiting? Arise and be baptized, and </a:t>
            </a:r>
            <a:r>
              <a:rPr lang="en-US" sz="2400" b="1" i="0" u="sng" strike="noStrike" baseline="0" dirty="0">
                <a:solidFill>
                  <a:schemeClr val="tx1"/>
                </a:solidFill>
                <a:latin typeface="Verdana" panose="020B0604030504040204" pitchFamily="34" charset="0"/>
              </a:rPr>
              <a:t>wash away your sins</a:t>
            </a:r>
            <a:r>
              <a:rPr lang="en-US" sz="2400" b="0" i="0" u="none" strike="noStrike" baseline="0" dirty="0">
                <a:solidFill>
                  <a:schemeClr val="tx1"/>
                </a:solidFill>
                <a:latin typeface="Verdana" panose="020B0604030504040204" pitchFamily="34" charset="0"/>
              </a:rPr>
              <a:t>, calling on the name of the Lord.'</a:t>
            </a:r>
          </a:p>
          <a:p>
            <a:endParaRPr lang="en-US" sz="20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519127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lnSpcReduction="10000"/>
          </a:bodyPr>
          <a:lstStyle/>
          <a:p>
            <a:pPr algn="ctr"/>
            <a:r>
              <a:rPr lang="en-US" sz="3600" b="1" dirty="0"/>
              <a:t>Why were you baptized?</a:t>
            </a:r>
          </a:p>
          <a:p>
            <a:r>
              <a:rPr lang="en-US" sz="2400" b="0" i="0" u="none" strike="noStrike" baseline="0" dirty="0">
                <a:solidFill>
                  <a:schemeClr val="tx1"/>
                </a:solidFill>
                <a:latin typeface="Verdana" panose="020B0604030504040204" pitchFamily="34" charset="0"/>
              </a:rPr>
              <a:t>The purpose of baptism is also important.</a:t>
            </a:r>
          </a:p>
          <a:p>
            <a:r>
              <a:rPr lang="en-US" sz="2400" dirty="0">
                <a:solidFill>
                  <a:schemeClr val="tx1"/>
                </a:solidFill>
                <a:latin typeface="Verdana" panose="020B0604030504040204" pitchFamily="34" charset="0"/>
              </a:rPr>
              <a:t>Notice these passages about the purpose of baptism.</a:t>
            </a:r>
          </a:p>
          <a:p>
            <a:r>
              <a:rPr lang="en-US" sz="2400" b="0" i="0" u="none" strike="noStrike" baseline="0" dirty="0">
                <a:solidFill>
                  <a:schemeClr val="tx1"/>
                </a:solidFill>
                <a:latin typeface="Verdana" panose="020B0604030504040204" pitchFamily="34" charset="0"/>
              </a:rPr>
              <a:t>(1Pe 3:21)  There is also an antitype which </a:t>
            </a:r>
            <a:r>
              <a:rPr lang="en-US" sz="2400" b="1" i="0" u="sng" strike="noStrike" baseline="0" dirty="0">
                <a:solidFill>
                  <a:schemeClr val="tx1"/>
                </a:solidFill>
                <a:latin typeface="Verdana" panose="020B0604030504040204" pitchFamily="34" charset="0"/>
              </a:rPr>
              <a:t>now saves us</a:t>
            </a:r>
            <a:r>
              <a:rPr lang="en-US" sz="2400" b="0" i="0" u="none" strike="noStrike" baseline="0" dirty="0">
                <a:solidFill>
                  <a:schemeClr val="tx1"/>
                </a:solidFill>
                <a:latin typeface="Verdana" panose="020B0604030504040204" pitchFamily="34" charset="0"/>
              </a:rPr>
              <a:t>—baptism (not the removal of the filth of the flesh, but the answer of a good conscience toward God), through the resurrection of Jesus Christ,</a:t>
            </a:r>
          </a:p>
          <a:p>
            <a:r>
              <a:rPr lang="en-US" sz="2400" b="0" i="0" u="none" strike="noStrike" baseline="0" dirty="0">
                <a:solidFill>
                  <a:schemeClr val="tx1"/>
                </a:solidFill>
                <a:latin typeface="Verdana" panose="020B0604030504040204" pitchFamily="34" charset="0"/>
              </a:rPr>
              <a:t>(Rom 6:4)  Therefore we were buried with Him through baptism into death, that just as Christ was raised from the dead by the glory of the Father, even so we also should </a:t>
            </a:r>
            <a:r>
              <a:rPr lang="en-US" sz="2400" b="1" i="0" u="sng" strike="noStrike" baseline="0" dirty="0">
                <a:solidFill>
                  <a:schemeClr val="tx1"/>
                </a:solidFill>
                <a:latin typeface="Verdana" panose="020B0604030504040204" pitchFamily="34" charset="0"/>
              </a:rPr>
              <a:t>walk in newness of life</a:t>
            </a:r>
            <a:r>
              <a:rPr lang="en-US" sz="2400" b="0" i="0" u="none" strike="noStrike" baseline="0" dirty="0">
                <a:solidFill>
                  <a:schemeClr val="tx1"/>
                </a:solidFill>
                <a:latin typeface="Verdana" panose="020B0604030504040204" pitchFamily="34" charset="0"/>
              </a:rPr>
              <a:t>.</a:t>
            </a:r>
          </a:p>
        </p:txBody>
      </p:sp>
    </p:spTree>
    <p:extLst>
      <p:ext uri="{BB962C8B-B14F-4D97-AF65-F5344CB8AC3E}">
        <p14:creationId xmlns:p14="http://schemas.microsoft.com/office/powerpoint/2010/main" val="1429647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Why were you baptized?</a:t>
            </a:r>
          </a:p>
          <a:p>
            <a:r>
              <a:rPr lang="en-US" sz="2400" b="0" i="0" u="none" strike="noStrike" baseline="0" dirty="0">
                <a:solidFill>
                  <a:schemeClr val="tx1"/>
                </a:solidFill>
                <a:latin typeface="Verdana" panose="020B0604030504040204" pitchFamily="34" charset="0"/>
              </a:rPr>
              <a:t>The purpose of baptism is also important.</a:t>
            </a:r>
          </a:p>
          <a:p>
            <a:r>
              <a:rPr lang="en-US" sz="2400" dirty="0">
                <a:solidFill>
                  <a:schemeClr val="tx1"/>
                </a:solidFill>
                <a:latin typeface="Verdana" panose="020B0604030504040204" pitchFamily="34" charset="0"/>
              </a:rPr>
              <a:t>Notice these passages about the purpose of baptism.</a:t>
            </a:r>
          </a:p>
          <a:p>
            <a:r>
              <a:rPr lang="en-US" sz="2400" b="0" i="0" u="none" strike="noStrike" baseline="0" dirty="0">
                <a:solidFill>
                  <a:schemeClr val="tx1"/>
                </a:solidFill>
                <a:latin typeface="Verdana" panose="020B0604030504040204" pitchFamily="34" charset="0"/>
              </a:rPr>
              <a:t>(Act 10:48)  And </a:t>
            </a:r>
            <a:r>
              <a:rPr lang="en-US" sz="2400" b="1" i="0" u="sng" strike="noStrike" baseline="0" dirty="0">
                <a:solidFill>
                  <a:schemeClr val="tx1"/>
                </a:solidFill>
                <a:latin typeface="Verdana" panose="020B0604030504040204" pitchFamily="34" charset="0"/>
              </a:rPr>
              <a:t>he commanded them </a:t>
            </a:r>
            <a:r>
              <a:rPr lang="en-US" sz="2400" b="0" i="0" u="none" strike="noStrike" baseline="0" dirty="0">
                <a:solidFill>
                  <a:schemeClr val="tx1"/>
                </a:solidFill>
                <a:latin typeface="Verdana" panose="020B0604030504040204" pitchFamily="34" charset="0"/>
              </a:rPr>
              <a:t>to be baptized in the name of the Lord. Then they asked him to stay a few days.</a:t>
            </a:r>
          </a:p>
          <a:p>
            <a:r>
              <a:rPr lang="en-US" sz="2400" b="0" i="0" u="none" strike="noStrike" baseline="0" dirty="0">
                <a:solidFill>
                  <a:schemeClr val="tx1"/>
                </a:solidFill>
                <a:latin typeface="Verdana" panose="020B0604030504040204" pitchFamily="34" charset="0"/>
              </a:rPr>
              <a:t>(Mar 16:16)  He who believes and is baptized </a:t>
            </a:r>
            <a:r>
              <a:rPr lang="en-US" sz="2400" b="1" i="0" u="sng" strike="noStrike" baseline="0" dirty="0">
                <a:solidFill>
                  <a:schemeClr val="tx1"/>
                </a:solidFill>
                <a:latin typeface="Verdana" panose="020B0604030504040204" pitchFamily="34" charset="0"/>
              </a:rPr>
              <a:t>will be saved</a:t>
            </a:r>
            <a:r>
              <a:rPr lang="en-US" sz="2400" b="0" i="0" u="none" strike="noStrike" baseline="0" dirty="0">
                <a:solidFill>
                  <a:schemeClr val="tx1"/>
                </a:solidFill>
                <a:latin typeface="Verdana" panose="020B0604030504040204" pitchFamily="34" charset="0"/>
              </a:rPr>
              <a:t>; but he who does not believe will be condemned.</a:t>
            </a:r>
          </a:p>
        </p:txBody>
      </p:sp>
    </p:spTree>
    <p:extLst>
      <p:ext uri="{BB962C8B-B14F-4D97-AF65-F5344CB8AC3E}">
        <p14:creationId xmlns:p14="http://schemas.microsoft.com/office/powerpoint/2010/main" val="4184431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Why were you baptized?</a:t>
            </a:r>
          </a:p>
          <a:p>
            <a:r>
              <a:rPr lang="en-US" sz="2400" b="0" i="0" u="none" strike="noStrike" baseline="0" dirty="0">
                <a:solidFill>
                  <a:schemeClr val="tx1"/>
                </a:solidFill>
                <a:latin typeface="Verdana" panose="020B0604030504040204" pitchFamily="34" charset="0"/>
              </a:rPr>
              <a:t>In many denominations baptism is for the purpose of:</a:t>
            </a:r>
          </a:p>
          <a:p>
            <a:endParaRPr lang="en-US" sz="2400" dirty="0">
              <a:solidFill>
                <a:schemeClr val="tx1"/>
              </a:solidFill>
              <a:latin typeface="Verdana" panose="020B0604030504040204" pitchFamily="34" charset="0"/>
            </a:endParaRPr>
          </a:p>
          <a:p>
            <a:pPr marL="457200" indent="-457200">
              <a:buFont typeface="+mj-lt"/>
              <a:buAutoNum type="arabicPeriod"/>
            </a:pPr>
            <a:r>
              <a:rPr lang="en-US" sz="2400" b="0" i="0" u="none" strike="noStrike" baseline="0" dirty="0">
                <a:solidFill>
                  <a:schemeClr val="tx1"/>
                </a:solidFill>
                <a:latin typeface="Verdana" panose="020B0604030504040204" pitchFamily="34" charset="0"/>
              </a:rPr>
              <a:t>Joining the church</a:t>
            </a:r>
          </a:p>
          <a:p>
            <a:pPr marL="457200" indent="-457200">
              <a:buFont typeface="+mj-lt"/>
              <a:buAutoNum type="arabicPeriod"/>
            </a:pPr>
            <a:r>
              <a:rPr lang="en-US" sz="2400" b="0" i="0" u="none" strike="noStrike" baseline="0" dirty="0">
                <a:solidFill>
                  <a:schemeClr val="tx1"/>
                </a:solidFill>
                <a:latin typeface="Verdana" panose="020B0604030504040204" pitchFamily="34" charset="0"/>
              </a:rPr>
              <a:t>Demonstrate that one is already saved.</a:t>
            </a:r>
          </a:p>
          <a:p>
            <a:pPr marL="457200" indent="-457200">
              <a:buFont typeface="+mj-lt"/>
              <a:buAutoNum type="arabicPeriod"/>
            </a:pPr>
            <a:r>
              <a:rPr lang="en-US" sz="2400" dirty="0">
                <a:solidFill>
                  <a:schemeClr val="tx1"/>
                </a:solidFill>
                <a:latin typeface="Verdana" panose="020B0604030504040204" pitchFamily="34" charset="0"/>
              </a:rPr>
              <a:t>An outward symbol of what had already taken place in their heart.</a:t>
            </a:r>
            <a:endParaRPr lang="en-US" sz="24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716464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Why were you baptized?</a:t>
            </a:r>
          </a:p>
          <a:p>
            <a:pPr algn="ctr"/>
            <a:endParaRPr lang="en-US" sz="3600" b="1" dirty="0"/>
          </a:p>
          <a:p>
            <a:pPr algn="ctr"/>
            <a:r>
              <a:rPr lang="en-US" sz="3600" b="1" dirty="0"/>
              <a:t>If the purpose of baptism was anything other than seeking salvation,(forgiveness of sins) then your baptism was not the baptism the Bible teaches as the correct purpose.</a:t>
            </a:r>
          </a:p>
        </p:txBody>
      </p:sp>
    </p:spTree>
    <p:extLst>
      <p:ext uri="{BB962C8B-B14F-4D97-AF65-F5344CB8AC3E}">
        <p14:creationId xmlns:p14="http://schemas.microsoft.com/office/powerpoint/2010/main" val="393284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CE8-3E2B-2B47-1D09-5BBAFEB97224}"/>
              </a:ext>
            </a:extLst>
          </p:cNvPr>
          <p:cNvSpPr>
            <a:spLocks noGrp="1"/>
          </p:cNvSpPr>
          <p:nvPr>
            <p:ph type="title"/>
          </p:nvPr>
        </p:nvSpPr>
        <p:spPr/>
        <p:txBody>
          <a:bodyPr/>
          <a:lstStyle/>
          <a:p>
            <a:r>
              <a:rPr lang="en-US" dirty="0"/>
              <a:t>Must I be baptized again? (Part 2)</a:t>
            </a:r>
          </a:p>
        </p:txBody>
      </p:sp>
      <p:sp>
        <p:nvSpPr>
          <p:cNvPr id="3" name="Content Placeholder 2">
            <a:extLst>
              <a:ext uri="{FF2B5EF4-FFF2-40B4-BE49-F238E27FC236}">
                <a16:creationId xmlns:a16="http://schemas.microsoft.com/office/drawing/2014/main" id="{7D36C829-7316-86D8-9779-32F88ED325D4}"/>
              </a:ext>
            </a:extLst>
          </p:cNvPr>
          <p:cNvSpPr>
            <a:spLocks noGrp="1"/>
          </p:cNvSpPr>
          <p:nvPr>
            <p:ph idx="1"/>
          </p:nvPr>
        </p:nvSpPr>
        <p:spPr/>
        <p:txBody>
          <a:bodyPr>
            <a:normAutofit/>
          </a:bodyPr>
          <a:lstStyle/>
          <a:p>
            <a:pPr algn="ctr"/>
            <a:r>
              <a:rPr lang="en-US" sz="3600" b="1" dirty="0"/>
              <a:t>Conclusion</a:t>
            </a:r>
          </a:p>
          <a:p>
            <a:pPr algn="ctr"/>
            <a:endParaRPr lang="en-US" sz="3600" b="1" dirty="0"/>
          </a:p>
          <a:p>
            <a:pPr algn="ctr"/>
            <a:r>
              <a:rPr lang="en-US" sz="3600" b="1" dirty="0"/>
              <a:t>If your baptism was not what the New Testament commands – You need to be baptized.</a:t>
            </a:r>
          </a:p>
          <a:p>
            <a:pPr algn="ctr"/>
            <a:r>
              <a:rPr lang="en-US" sz="3600" b="1" dirty="0"/>
              <a:t>You need to be buried in water, based on your confession of faith, for the purpose of the forgiveness of sins.</a:t>
            </a:r>
          </a:p>
        </p:txBody>
      </p:sp>
    </p:spTree>
    <p:extLst>
      <p:ext uri="{BB962C8B-B14F-4D97-AF65-F5344CB8AC3E}">
        <p14:creationId xmlns:p14="http://schemas.microsoft.com/office/powerpoint/2010/main" val="374485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Preachers are often asked - - -</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r>
              <a:rPr lang="en-US" dirty="0"/>
              <a:t>1. “I was baptized as an infant in ____________ Church. Must I be baptized again?”</a:t>
            </a:r>
          </a:p>
          <a:p>
            <a:r>
              <a:rPr lang="en-US" dirty="0"/>
              <a:t>2. “I was baptized at age 25 into ____________ Church. Must I be baptized again?”</a:t>
            </a:r>
          </a:p>
          <a:p>
            <a:r>
              <a:rPr lang="en-US" sz="3600" b="1" dirty="0"/>
              <a:t>3. “I was baptized when I was _____ (age) and now I am not sure that I understood what I was doing. Must I be baptized again?”</a:t>
            </a:r>
          </a:p>
        </p:txBody>
      </p:sp>
    </p:spTree>
    <p:extLst>
      <p:ext uri="{BB962C8B-B14F-4D97-AF65-F5344CB8AC3E}">
        <p14:creationId xmlns:p14="http://schemas.microsoft.com/office/powerpoint/2010/main" val="388837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Preachers are often asked - - -</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r>
              <a:rPr lang="en-US" dirty="0"/>
              <a:t>1. “I was baptized as an infant in ____________ Church. Must I be baptized again?”</a:t>
            </a:r>
          </a:p>
          <a:p>
            <a:r>
              <a:rPr lang="en-US" dirty="0"/>
              <a:t>2. “I was baptized at age 25 into ____________ Church. Must I be baptized again?”</a:t>
            </a:r>
          </a:p>
          <a:p>
            <a:r>
              <a:rPr lang="en-US" dirty="0"/>
              <a:t>3. “I was baptized when I was _____ (age) and now I am not sure that I understood what I was doing. Must I be baptized again?”</a:t>
            </a:r>
          </a:p>
          <a:p>
            <a:r>
              <a:rPr lang="en-US" sz="3600" b="1" dirty="0"/>
              <a:t>4. “I was urged to go forward with a friend. We were both baptized the same day. Must I be baptized again?”</a:t>
            </a:r>
          </a:p>
        </p:txBody>
      </p:sp>
    </p:spTree>
    <p:extLst>
      <p:ext uri="{BB962C8B-B14F-4D97-AF65-F5344CB8AC3E}">
        <p14:creationId xmlns:p14="http://schemas.microsoft.com/office/powerpoint/2010/main" val="269136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Preachers are often asked - - -</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r>
              <a:rPr lang="en-US" sz="2400" dirty="0"/>
              <a:t>1. “I was baptized as an infant in ____________ Church. Must I be baptized again?”</a:t>
            </a:r>
          </a:p>
          <a:p>
            <a:r>
              <a:rPr lang="en-US" sz="2400" dirty="0"/>
              <a:t>2. “I was baptized at age 25 into ____________ Church. Must I be baptized again?”</a:t>
            </a:r>
          </a:p>
          <a:p>
            <a:r>
              <a:rPr lang="en-US" sz="2400" dirty="0"/>
              <a:t>3. “I was baptized when I was _____ (age) and now I am not sure that I understood what I was doing. Must I be baptized again?”</a:t>
            </a:r>
          </a:p>
          <a:p>
            <a:r>
              <a:rPr lang="en-US" sz="2400" dirty="0"/>
              <a:t>4. “I was urged to go forward with a friend. We were both baptized the same day. Must I be baptized again?”</a:t>
            </a:r>
          </a:p>
          <a:p>
            <a:r>
              <a:rPr lang="en-US" sz="3600" b="1" dirty="0"/>
              <a:t>5. I was baptized to please my wife. Should I be baptized again?</a:t>
            </a:r>
          </a:p>
          <a:p>
            <a:endParaRPr lang="en-US" sz="3600" b="1" dirty="0"/>
          </a:p>
        </p:txBody>
      </p:sp>
    </p:spTree>
    <p:extLst>
      <p:ext uri="{BB962C8B-B14F-4D97-AF65-F5344CB8AC3E}">
        <p14:creationId xmlns:p14="http://schemas.microsoft.com/office/powerpoint/2010/main" val="328141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normAutofit/>
          </a:bodyPr>
          <a:lstStyle/>
          <a:p>
            <a:r>
              <a:rPr lang="en-US" dirty="0"/>
              <a:t>How would you answer?</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pPr algn="ctr"/>
            <a:r>
              <a:rPr lang="en-US" sz="4000" b="1" dirty="0"/>
              <a:t>“Must I be baptized again?”</a:t>
            </a:r>
          </a:p>
          <a:p>
            <a:pPr algn="ctr"/>
            <a:endParaRPr lang="en-US" sz="4000" dirty="0"/>
          </a:p>
          <a:p>
            <a:pPr algn="ctr"/>
            <a:r>
              <a:rPr lang="en-US" sz="4800" b="1" dirty="0"/>
              <a:t>HOW WOULD YOU ANSWER </a:t>
            </a:r>
            <a:br>
              <a:rPr lang="en-US" sz="4800" b="1" dirty="0"/>
            </a:br>
            <a:r>
              <a:rPr lang="en-US" sz="4800" b="1" dirty="0"/>
              <a:t>THESE GENUINE QUESTIONS?</a:t>
            </a:r>
          </a:p>
        </p:txBody>
      </p:sp>
    </p:spTree>
    <p:extLst>
      <p:ext uri="{BB962C8B-B14F-4D97-AF65-F5344CB8AC3E}">
        <p14:creationId xmlns:p14="http://schemas.microsoft.com/office/powerpoint/2010/main" val="388794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Personal Experiences</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a:bodyPr>
          <a:lstStyle/>
          <a:p>
            <a:r>
              <a:rPr lang="en-US" sz="5400" dirty="0"/>
              <a:t>Personal experience through the years of ministry (USA and Russia).</a:t>
            </a:r>
          </a:p>
          <a:p>
            <a:r>
              <a:rPr lang="en-US" sz="5400" dirty="0"/>
              <a:t>I met with about 50 people in Russia. All had this same question.</a:t>
            </a:r>
          </a:p>
        </p:txBody>
      </p:sp>
    </p:spTree>
    <p:extLst>
      <p:ext uri="{BB962C8B-B14F-4D97-AF65-F5344CB8AC3E}">
        <p14:creationId xmlns:p14="http://schemas.microsoft.com/office/powerpoint/2010/main" val="303910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B847-C329-026F-1F55-9073E3E62F32}"/>
              </a:ext>
            </a:extLst>
          </p:cNvPr>
          <p:cNvSpPr>
            <a:spLocks noGrp="1"/>
          </p:cNvSpPr>
          <p:nvPr>
            <p:ph type="title"/>
          </p:nvPr>
        </p:nvSpPr>
        <p:spPr/>
        <p:txBody>
          <a:bodyPr/>
          <a:lstStyle/>
          <a:p>
            <a:r>
              <a:rPr lang="en-US" dirty="0"/>
              <a:t>How would you respond?</a:t>
            </a:r>
          </a:p>
        </p:txBody>
      </p:sp>
      <p:sp>
        <p:nvSpPr>
          <p:cNvPr id="3" name="Content Placeholder 2">
            <a:extLst>
              <a:ext uri="{FF2B5EF4-FFF2-40B4-BE49-F238E27FC236}">
                <a16:creationId xmlns:a16="http://schemas.microsoft.com/office/drawing/2014/main" id="{1DF70530-4A43-8AAE-362F-03DB74D9BAA3}"/>
              </a:ext>
            </a:extLst>
          </p:cNvPr>
          <p:cNvSpPr>
            <a:spLocks noGrp="1"/>
          </p:cNvSpPr>
          <p:nvPr>
            <p:ph idx="1"/>
          </p:nvPr>
        </p:nvSpPr>
        <p:spPr/>
        <p:txBody>
          <a:bodyPr>
            <a:normAutofit lnSpcReduction="10000"/>
          </a:bodyPr>
          <a:lstStyle/>
          <a:p>
            <a:r>
              <a:rPr lang="en-US" sz="5400" b="1" dirty="0"/>
              <a:t>WARNING: Don’t’ Judge them.</a:t>
            </a:r>
          </a:p>
          <a:p>
            <a:r>
              <a:rPr lang="en-US" sz="5400" dirty="0"/>
              <a:t>1. You do not know what they were taught or what they believed.</a:t>
            </a:r>
          </a:p>
          <a:p>
            <a:r>
              <a:rPr lang="en-US" sz="5400" dirty="0"/>
              <a:t>2. You do not know what they were thinking when they were baptized.</a:t>
            </a:r>
          </a:p>
        </p:txBody>
      </p:sp>
    </p:spTree>
    <p:extLst>
      <p:ext uri="{BB962C8B-B14F-4D97-AF65-F5344CB8AC3E}">
        <p14:creationId xmlns:p14="http://schemas.microsoft.com/office/powerpoint/2010/main" val="124453135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254</TotalTime>
  <Words>2463</Words>
  <Application>Microsoft Office PowerPoint</Application>
  <PresentationFormat>Widescreen</PresentationFormat>
  <Paragraphs>189</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Corbel</vt:lpstr>
      <vt:lpstr>Doulos SIL</vt:lpstr>
      <vt:lpstr>Galatia SIL</vt:lpstr>
      <vt:lpstr>Verdana</vt:lpstr>
      <vt:lpstr>Depth</vt:lpstr>
      <vt:lpstr>Must I Be  Baptized – Again?</vt:lpstr>
      <vt:lpstr>Preachers are often asked - - -</vt:lpstr>
      <vt:lpstr>Preachers are often asked - - -</vt:lpstr>
      <vt:lpstr>Preachers are often asked - - -</vt:lpstr>
      <vt:lpstr>Preachers are often asked - - -</vt:lpstr>
      <vt:lpstr>Preachers are often asked - - -</vt:lpstr>
      <vt:lpstr>How would you answer?</vt:lpstr>
      <vt:lpstr>Personal Experiences</vt:lpstr>
      <vt:lpstr>How would you respond?</vt:lpstr>
      <vt:lpstr>What is NOT important.</vt:lpstr>
      <vt:lpstr>What is NOT important.</vt:lpstr>
      <vt:lpstr>What is NOT important.</vt:lpstr>
      <vt:lpstr>What is NOT important.</vt:lpstr>
      <vt:lpstr>What is NOT important.</vt:lpstr>
      <vt:lpstr>What is NOT important.</vt:lpstr>
      <vt:lpstr>A Biblical Example – Acts 19</vt:lpstr>
      <vt:lpstr>A Biblical Example</vt:lpstr>
      <vt:lpstr>PowerPoint Presentation</vt:lpstr>
      <vt:lpstr>Must I Be  Baptized – Again? (Part 2)</vt:lpstr>
      <vt:lpstr>I ask them to answer 3 questions.</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lpstr>Must I be baptized again? (Part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Manly Luscombe</dc:creator>
  <cp:lastModifiedBy>Manly Luscombe</cp:lastModifiedBy>
  <cp:revision>5</cp:revision>
  <dcterms:created xsi:type="dcterms:W3CDTF">2024-10-17T19:29:44Z</dcterms:created>
  <dcterms:modified xsi:type="dcterms:W3CDTF">2024-10-18T00:16:35Z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