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8" r:id="rId2"/>
    <p:sldId id="329" r:id="rId3"/>
    <p:sldId id="339" r:id="rId4"/>
    <p:sldId id="340" r:id="rId5"/>
    <p:sldId id="341" r:id="rId6"/>
    <p:sldId id="342" r:id="rId7"/>
    <p:sldId id="343" r:id="rId8"/>
    <p:sldId id="344" r:id="rId9"/>
    <p:sldId id="345" r:id="rId10"/>
    <p:sldId id="346" r:id="rId11"/>
    <p:sldId id="347"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2" d="100"/>
          <a:sy n="72" d="100"/>
        </p:scale>
        <p:origin x="660"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4/19/2019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4/19/2019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4/19/2019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4/19/2019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4/19/2019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4/19/2019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4/19/2019</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do we - -</a:t>
            </a:r>
            <a:br>
              <a:rPr lang="en-US" dirty="0"/>
            </a:br>
            <a:r>
              <a:rPr lang="en-US" dirty="0"/>
              <a:t>Give?</a:t>
            </a:r>
          </a:p>
        </p:txBody>
      </p:sp>
      <p:sp>
        <p:nvSpPr>
          <p:cNvPr id="3" name="Subtitle 2"/>
          <p:cNvSpPr>
            <a:spLocks noGrp="1"/>
          </p:cNvSpPr>
          <p:nvPr>
            <p:ph type="subTitle" idx="1"/>
          </p:nvPr>
        </p:nvSpPr>
        <p:spPr/>
        <p:txBody>
          <a:bodyPr/>
          <a:lstStyle/>
          <a:p>
            <a:r>
              <a:rPr lang="en-US" dirty="0"/>
              <a:t>What is the purpose of giving money to the church?</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864C-1709-4D24-AAF1-882638A3FE97}"/>
              </a:ext>
            </a:extLst>
          </p:cNvPr>
          <p:cNvSpPr>
            <a:spLocks noGrp="1"/>
          </p:cNvSpPr>
          <p:nvPr>
            <p:ph type="title"/>
          </p:nvPr>
        </p:nvSpPr>
        <p:spPr/>
        <p:txBody>
          <a:bodyPr/>
          <a:lstStyle/>
          <a:p>
            <a:r>
              <a:rPr lang="en-US" b="1" dirty="0"/>
              <a:t>3 - Evangelism</a:t>
            </a:r>
          </a:p>
        </p:txBody>
      </p:sp>
      <p:sp>
        <p:nvSpPr>
          <p:cNvPr id="3" name="Content Placeholder 2">
            <a:extLst>
              <a:ext uri="{FF2B5EF4-FFF2-40B4-BE49-F238E27FC236}">
                <a16:creationId xmlns:a16="http://schemas.microsoft.com/office/drawing/2014/main" id="{1C89A5FE-76D2-4E4C-8FDE-5AEC2A6AA2E7}"/>
              </a:ext>
            </a:extLst>
          </p:cNvPr>
          <p:cNvSpPr>
            <a:spLocks noGrp="1"/>
          </p:cNvSpPr>
          <p:nvPr>
            <p:ph idx="1"/>
          </p:nvPr>
        </p:nvSpPr>
        <p:spPr>
          <a:xfrm>
            <a:off x="1293813" y="1828800"/>
            <a:ext cx="10363200" cy="4648200"/>
          </a:xfrm>
        </p:spPr>
        <p:txBody>
          <a:bodyPr>
            <a:noAutofit/>
          </a:bodyPr>
          <a:lstStyle/>
          <a:p>
            <a:r>
              <a:rPr lang="en-US" sz="2800" b="1" dirty="0"/>
              <a:t>Evangelism = telling the good news (gospel)</a:t>
            </a:r>
          </a:p>
          <a:p>
            <a:r>
              <a:rPr lang="en-US" sz="2800" b="1" dirty="0"/>
              <a:t>What is Cades doing?</a:t>
            </a:r>
          </a:p>
          <a:p>
            <a:r>
              <a:rPr lang="en-US" sz="2800" b="1" dirty="0"/>
              <a:t>Mail 1,000 copies of House to House in this area</a:t>
            </a:r>
          </a:p>
          <a:p>
            <a:r>
              <a:rPr lang="en-US" sz="2800" b="1" dirty="0"/>
              <a:t>Support Daniel Hamm (working in KY and in SE Asia)</a:t>
            </a:r>
          </a:p>
          <a:p>
            <a:r>
              <a:rPr lang="en-US" sz="2800" b="1" dirty="0"/>
              <a:t>Manly teaching in a School of Preaching in Costa Rica</a:t>
            </a:r>
          </a:p>
          <a:p>
            <a:r>
              <a:rPr lang="en-US" sz="2800" b="1" dirty="0"/>
              <a:t>Gospel Meeting and VBS</a:t>
            </a:r>
          </a:p>
        </p:txBody>
      </p:sp>
    </p:spTree>
    <p:extLst>
      <p:ext uri="{BB962C8B-B14F-4D97-AF65-F5344CB8AC3E}">
        <p14:creationId xmlns:p14="http://schemas.microsoft.com/office/powerpoint/2010/main" val="9157822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08C-B930-4C89-B827-0C2EE65ACA3C}"/>
              </a:ext>
            </a:extLst>
          </p:cNvPr>
          <p:cNvSpPr>
            <a:spLocks noGrp="1"/>
          </p:cNvSpPr>
          <p:nvPr>
            <p:ph type="title"/>
          </p:nvPr>
        </p:nvSpPr>
        <p:spPr/>
        <p:txBody>
          <a:bodyPr/>
          <a:lstStyle/>
          <a:p>
            <a:r>
              <a:rPr lang="en-US" b="1" dirty="0"/>
              <a:t>Why do we Give?</a:t>
            </a:r>
          </a:p>
        </p:txBody>
      </p:sp>
      <p:sp>
        <p:nvSpPr>
          <p:cNvPr id="3" name="Content Placeholder 2">
            <a:extLst>
              <a:ext uri="{FF2B5EF4-FFF2-40B4-BE49-F238E27FC236}">
                <a16:creationId xmlns:a16="http://schemas.microsoft.com/office/drawing/2014/main" id="{951D9FA1-84FC-4B33-80F5-4A84C2C76D13}"/>
              </a:ext>
            </a:extLst>
          </p:cNvPr>
          <p:cNvSpPr>
            <a:spLocks noGrp="1"/>
          </p:cNvSpPr>
          <p:nvPr>
            <p:ph idx="1"/>
          </p:nvPr>
        </p:nvSpPr>
        <p:spPr/>
        <p:txBody>
          <a:bodyPr>
            <a:normAutofit/>
          </a:bodyPr>
          <a:lstStyle/>
          <a:p>
            <a:r>
              <a:rPr lang="en-US" sz="2800" b="1" dirty="0"/>
              <a:t>Giving money to the church is the way to do all the work the church has been given to do here on earth.</a:t>
            </a:r>
          </a:p>
          <a:p>
            <a:r>
              <a:rPr lang="en-US" sz="2800" b="1" dirty="0"/>
              <a:t>1 – </a:t>
            </a:r>
            <a:r>
              <a:rPr lang="en-US" sz="2800" b="1" u="sng" dirty="0"/>
              <a:t>Worship</a:t>
            </a:r>
            <a:r>
              <a:rPr lang="en-US" sz="2800" b="1" dirty="0"/>
              <a:t> – A place to assemble, worship and teach</a:t>
            </a:r>
          </a:p>
          <a:p>
            <a:r>
              <a:rPr lang="en-US" sz="2800" b="1" dirty="0"/>
              <a:t>2 – </a:t>
            </a:r>
            <a:r>
              <a:rPr lang="en-US" sz="2800" b="1" u="sng" dirty="0"/>
              <a:t>Edification</a:t>
            </a:r>
            <a:r>
              <a:rPr lang="en-US" sz="2800" b="1" dirty="0"/>
              <a:t> – Help each other grow in knowledge and faith</a:t>
            </a:r>
          </a:p>
          <a:p>
            <a:r>
              <a:rPr lang="en-US" sz="2800" b="1" dirty="0"/>
              <a:t>3 – </a:t>
            </a:r>
            <a:r>
              <a:rPr lang="en-US" sz="2800" b="1" u="sng" dirty="0"/>
              <a:t>Benevolence</a:t>
            </a:r>
            <a:r>
              <a:rPr lang="en-US" sz="2800" b="1" dirty="0"/>
              <a:t> – Assist those in time of need</a:t>
            </a:r>
          </a:p>
          <a:p>
            <a:r>
              <a:rPr lang="en-US" sz="2800" b="1" dirty="0"/>
              <a:t>4 – </a:t>
            </a:r>
            <a:r>
              <a:rPr lang="en-US" sz="2800" b="1" u="sng" dirty="0"/>
              <a:t>Evangelism</a:t>
            </a:r>
            <a:r>
              <a:rPr lang="en-US" sz="2800" b="1" dirty="0"/>
              <a:t> – Teach the lost around the world (including here)</a:t>
            </a:r>
          </a:p>
        </p:txBody>
      </p:sp>
    </p:spTree>
    <p:extLst>
      <p:ext uri="{BB962C8B-B14F-4D97-AF65-F5344CB8AC3E}">
        <p14:creationId xmlns:p14="http://schemas.microsoft.com/office/powerpoint/2010/main" val="17714726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What is the church?</a:t>
            </a:r>
          </a:p>
        </p:txBody>
      </p:sp>
      <p:sp>
        <p:nvSpPr>
          <p:cNvPr id="14" name="Content Placeholder 13"/>
          <p:cNvSpPr>
            <a:spLocks noGrp="1"/>
          </p:cNvSpPr>
          <p:nvPr>
            <p:ph idx="1"/>
          </p:nvPr>
        </p:nvSpPr>
        <p:spPr/>
        <p:txBody>
          <a:bodyPr>
            <a:normAutofit fontScale="92500" lnSpcReduction="10000"/>
          </a:bodyPr>
          <a:lstStyle/>
          <a:p>
            <a:r>
              <a:rPr lang="en-US" sz="2800" b="1" dirty="0"/>
              <a:t>Jesus bought the church with his blood.</a:t>
            </a:r>
          </a:p>
          <a:p>
            <a:r>
              <a:rPr lang="en-US" sz="2800" b="1" dirty="0"/>
              <a:t>The church is a fellowship (a group with like purpose).</a:t>
            </a:r>
          </a:p>
          <a:p>
            <a:r>
              <a:rPr lang="en-US" sz="2800" b="1" dirty="0"/>
              <a:t>What was that purpose for the church?</a:t>
            </a:r>
          </a:p>
          <a:p>
            <a:r>
              <a:rPr lang="en-US" sz="2800" b="1" u="sng" dirty="0"/>
              <a:t>Worship</a:t>
            </a:r>
            <a:r>
              <a:rPr lang="en-US" sz="2800" b="1" dirty="0"/>
              <a:t> NOTE: Having a place to assemble for worship requires some money.</a:t>
            </a:r>
          </a:p>
          <a:p>
            <a:r>
              <a:rPr lang="en-US" sz="2800" b="1" dirty="0"/>
              <a:t>NOT: Political power</a:t>
            </a:r>
          </a:p>
          <a:p>
            <a:r>
              <a:rPr lang="en-US" sz="2800" b="1" dirty="0"/>
              <a:t>NOT: Social club</a:t>
            </a:r>
          </a:p>
          <a:p>
            <a:r>
              <a:rPr lang="en-US" sz="2800" b="1" dirty="0"/>
              <a:t>NOT: Recreational, pleasure, fun</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5F5A-17A0-4F14-9C03-3C3185781451}"/>
              </a:ext>
            </a:extLst>
          </p:cNvPr>
          <p:cNvSpPr>
            <a:spLocks noGrp="1"/>
          </p:cNvSpPr>
          <p:nvPr>
            <p:ph type="title"/>
          </p:nvPr>
        </p:nvSpPr>
        <p:spPr/>
        <p:txBody>
          <a:bodyPr/>
          <a:lstStyle/>
          <a:p>
            <a:r>
              <a:rPr lang="en-US" b="1" dirty="0"/>
              <a:t>Why do we give each Sunday?</a:t>
            </a:r>
          </a:p>
        </p:txBody>
      </p:sp>
      <p:sp>
        <p:nvSpPr>
          <p:cNvPr id="3" name="Content Placeholder 2">
            <a:extLst>
              <a:ext uri="{FF2B5EF4-FFF2-40B4-BE49-F238E27FC236}">
                <a16:creationId xmlns:a16="http://schemas.microsoft.com/office/drawing/2014/main" id="{436BACFC-D157-43B3-9837-758001DA6C98}"/>
              </a:ext>
            </a:extLst>
          </p:cNvPr>
          <p:cNvSpPr>
            <a:spLocks noGrp="1"/>
          </p:cNvSpPr>
          <p:nvPr>
            <p:ph idx="1"/>
          </p:nvPr>
        </p:nvSpPr>
        <p:spPr/>
        <p:txBody>
          <a:bodyPr>
            <a:normAutofit/>
          </a:bodyPr>
          <a:lstStyle/>
          <a:p>
            <a:r>
              <a:rPr lang="en-US" sz="2800" b="1" dirty="0"/>
              <a:t>Simple answer – Commanded</a:t>
            </a:r>
          </a:p>
          <a:p>
            <a:r>
              <a:rPr lang="en-US" sz="2800" b="1" dirty="0"/>
              <a:t>1 Corinthians 16:1-2 Now concerning the collection for the saints, as I have given orders to the churches of Galatia, so you must do also:  2 On the first </a:t>
            </a:r>
            <a:r>
              <a:rPr lang="en-US" sz="2800" b="1" i="1" dirty="0"/>
              <a:t>day</a:t>
            </a:r>
            <a:r>
              <a:rPr lang="en-US" sz="2800" b="1" dirty="0"/>
              <a:t> of the week let each one of you lay something aside, storing up as he may prosper, that there be no collections when I come. </a:t>
            </a:r>
          </a:p>
          <a:p>
            <a:r>
              <a:rPr lang="en-US" sz="2800" b="1" dirty="0"/>
              <a:t>Second Question: What do we do with the money given?</a:t>
            </a:r>
          </a:p>
        </p:txBody>
      </p:sp>
    </p:spTree>
    <p:extLst>
      <p:ext uri="{BB962C8B-B14F-4D97-AF65-F5344CB8AC3E}">
        <p14:creationId xmlns:p14="http://schemas.microsoft.com/office/powerpoint/2010/main" val="6258052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58E-9473-4B28-B5C5-2CEEE1554F00}"/>
              </a:ext>
            </a:extLst>
          </p:cNvPr>
          <p:cNvSpPr>
            <a:spLocks noGrp="1"/>
          </p:cNvSpPr>
          <p:nvPr>
            <p:ph type="title"/>
          </p:nvPr>
        </p:nvSpPr>
        <p:spPr/>
        <p:txBody>
          <a:bodyPr/>
          <a:lstStyle/>
          <a:p>
            <a:r>
              <a:rPr lang="en-US" b="1" dirty="0"/>
              <a:t>1 – Edification</a:t>
            </a:r>
          </a:p>
        </p:txBody>
      </p:sp>
      <p:sp>
        <p:nvSpPr>
          <p:cNvPr id="3" name="Content Placeholder 2">
            <a:extLst>
              <a:ext uri="{FF2B5EF4-FFF2-40B4-BE49-F238E27FC236}">
                <a16:creationId xmlns:a16="http://schemas.microsoft.com/office/drawing/2014/main" id="{7A7988E3-8527-4030-8FBC-3BDE92A16667}"/>
              </a:ext>
            </a:extLst>
          </p:cNvPr>
          <p:cNvSpPr>
            <a:spLocks noGrp="1"/>
          </p:cNvSpPr>
          <p:nvPr>
            <p:ph idx="1"/>
          </p:nvPr>
        </p:nvSpPr>
        <p:spPr>
          <a:xfrm>
            <a:off x="1522413" y="1905000"/>
            <a:ext cx="9829799" cy="4648200"/>
          </a:xfrm>
        </p:spPr>
        <p:txBody>
          <a:bodyPr>
            <a:normAutofit lnSpcReduction="10000"/>
          </a:bodyPr>
          <a:lstStyle/>
          <a:p>
            <a:r>
              <a:rPr lang="en-US" sz="2800" b="1" dirty="0"/>
              <a:t>Edify = strengthen, hold up, support, encourage</a:t>
            </a:r>
          </a:p>
          <a:p>
            <a:r>
              <a:rPr lang="en-US" sz="2800" b="1" dirty="0"/>
              <a:t>Acts 4:36 And </a:t>
            </a:r>
            <a:r>
              <a:rPr lang="en-US" sz="2800" b="1" dirty="0" err="1"/>
              <a:t>Joses</a:t>
            </a:r>
            <a:r>
              <a:rPr lang="en-US" sz="2800" b="1" dirty="0"/>
              <a:t>, who was also named Barnabas by the apostles (which is translated Son of Encouragement), a Levite of the country of Cyprus</a:t>
            </a:r>
          </a:p>
          <a:p>
            <a:r>
              <a:rPr lang="en-US" sz="2800" b="1" dirty="0"/>
              <a:t>Hebrews 10:23-25 Let us hold fast the confession of </a:t>
            </a:r>
            <a:r>
              <a:rPr lang="en-US" sz="2800" b="1" i="1" dirty="0"/>
              <a:t>our</a:t>
            </a:r>
            <a:r>
              <a:rPr lang="en-US" sz="2800" b="1" dirty="0"/>
              <a:t> hope without wavering, for He who promised </a:t>
            </a:r>
            <a:r>
              <a:rPr lang="en-US" sz="2800" b="1" i="1" dirty="0"/>
              <a:t>is</a:t>
            </a:r>
            <a:r>
              <a:rPr lang="en-US" sz="2800" b="1" dirty="0"/>
              <a:t> faithful.  24 And let us consider one another in order to stir up love and good works,  25 not forsaking the assembling of ourselves together, as </a:t>
            </a:r>
            <a:r>
              <a:rPr lang="en-US" sz="2800" b="1" i="1" dirty="0"/>
              <a:t>is</a:t>
            </a:r>
            <a:r>
              <a:rPr lang="en-US" sz="2800" b="1" dirty="0"/>
              <a:t> the manner of some, but exhorting </a:t>
            </a:r>
            <a:r>
              <a:rPr lang="en-US" sz="2800" b="1" i="1" dirty="0"/>
              <a:t>one another,</a:t>
            </a:r>
            <a:r>
              <a:rPr lang="en-US" sz="2800" b="1" dirty="0"/>
              <a:t> and so much the more as you see the Day approaching. </a:t>
            </a:r>
          </a:p>
        </p:txBody>
      </p:sp>
    </p:spTree>
    <p:extLst>
      <p:ext uri="{BB962C8B-B14F-4D97-AF65-F5344CB8AC3E}">
        <p14:creationId xmlns:p14="http://schemas.microsoft.com/office/powerpoint/2010/main" val="693829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58E-9473-4B28-B5C5-2CEEE1554F00}"/>
              </a:ext>
            </a:extLst>
          </p:cNvPr>
          <p:cNvSpPr>
            <a:spLocks noGrp="1"/>
          </p:cNvSpPr>
          <p:nvPr>
            <p:ph type="title"/>
          </p:nvPr>
        </p:nvSpPr>
        <p:spPr/>
        <p:txBody>
          <a:bodyPr/>
          <a:lstStyle/>
          <a:p>
            <a:r>
              <a:rPr lang="en-US" b="1" dirty="0"/>
              <a:t>1 </a:t>
            </a:r>
            <a:r>
              <a:rPr lang="en-US" b="1"/>
              <a:t>– Edification</a:t>
            </a:r>
            <a:endParaRPr lang="en-US" b="1" dirty="0"/>
          </a:p>
        </p:txBody>
      </p:sp>
      <p:sp>
        <p:nvSpPr>
          <p:cNvPr id="3" name="Content Placeholder 2">
            <a:extLst>
              <a:ext uri="{FF2B5EF4-FFF2-40B4-BE49-F238E27FC236}">
                <a16:creationId xmlns:a16="http://schemas.microsoft.com/office/drawing/2014/main" id="{7A7988E3-8527-4030-8FBC-3BDE92A16667}"/>
              </a:ext>
            </a:extLst>
          </p:cNvPr>
          <p:cNvSpPr>
            <a:spLocks noGrp="1"/>
          </p:cNvSpPr>
          <p:nvPr>
            <p:ph idx="1"/>
          </p:nvPr>
        </p:nvSpPr>
        <p:spPr>
          <a:xfrm>
            <a:off x="1522413" y="1905000"/>
            <a:ext cx="9829799" cy="4648200"/>
          </a:xfrm>
        </p:spPr>
        <p:txBody>
          <a:bodyPr>
            <a:normAutofit/>
          </a:bodyPr>
          <a:lstStyle/>
          <a:p>
            <a:r>
              <a:rPr lang="en-US" sz="2800" b="1" dirty="0"/>
              <a:t>How do we edify one another?</a:t>
            </a:r>
          </a:p>
          <a:p>
            <a:r>
              <a:rPr lang="en-US" sz="2800" b="1" dirty="0"/>
              <a:t>Personal visits – sick, grief, accident</a:t>
            </a:r>
          </a:p>
          <a:p>
            <a:r>
              <a:rPr lang="en-US" sz="2800" b="1" dirty="0"/>
              <a:t>Personal visits – baptism, marriage, birth of child</a:t>
            </a:r>
          </a:p>
          <a:p>
            <a:r>
              <a:rPr lang="en-US" sz="2800" b="1" dirty="0"/>
              <a:t>Take food, send flowers, send cards, phone calls</a:t>
            </a:r>
          </a:p>
          <a:p>
            <a:r>
              <a:rPr lang="en-US" sz="2800" b="1" dirty="0"/>
              <a:t>Many other personal ways to encourage one another</a:t>
            </a:r>
          </a:p>
        </p:txBody>
      </p:sp>
    </p:spTree>
    <p:extLst>
      <p:ext uri="{BB962C8B-B14F-4D97-AF65-F5344CB8AC3E}">
        <p14:creationId xmlns:p14="http://schemas.microsoft.com/office/powerpoint/2010/main" val="13305371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58E-9473-4B28-B5C5-2CEEE1554F00}"/>
              </a:ext>
            </a:extLst>
          </p:cNvPr>
          <p:cNvSpPr>
            <a:spLocks noGrp="1"/>
          </p:cNvSpPr>
          <p:nvPr>
            <p:ph type="title"/>
          </p:nvPr>
        </p:nvSpPr>
        <p:spPr/>
        <p:txBody>
          <a:bodyPr/>
          <a:lstStyle/>
          <a:p>
            <a:r>
              <a:rPr lang="en-US" b="1" dirty="0"/>
              <a:t>1 </a:t>
            </a:r>
            <a:r>
              <a:rPr lang="en-US" b="1"/>
              <a:t>– Edification</a:t>
            </a:r>
            <a:endParaRPr lang="en-US" b="1" dirty="0"/>
          </a:p>
        </p:txBody>
      </p:sp>
      <p:sp>
        <p:nvSpPr>
          <p:cNvPr id="3" name="Content Placeholder 2">
            <a:extLst>
              <a:ext uri="{FF2B5EF4-FFF2-40B4-BE49-F238E27FC236}">
                <a16:creationId xmlns:a16="http://schemas.microsoft.com/office/drawing/2014/main" id="{7A7988E3-8527-4030-8FBC-3BDE92A16667}"/>
              </a:ext>
            </a:extLst>
          </p:cNvPr>
          <p:cNvSpPr>
            <a:spLocks noGrp="1"/>
          </p:cNvSpPr>
          <p:nvPr>
            <p:ph idx="1"/>
          </p:nvPr>
        </p:nvSpPr>
        <p:spPr>
          <a:xfrm>
            <a:off x="1522413" y="1905000"/>
            <a:ext cx="9829799" cy="4648200"/>
          </a:xfrm>
        </p:spPr>
        <p:txBody>
          <a:bodyPr>
            <a:normAutofit/>
          </a:bodyPr>
          <a:lstStyle/>
          <a:p>
            <a:r>
              <a:rPr lang="en-US" sz="2800" b="1" dirty="0"/>
              <a:t>How do we edify one another?</a:t>
            </a:r>
          </a:p>
          <a:p>
            <a:r>
              <a:rPr lang="en-US" sz="2800" b="1" dirty="0"/>
              <a:t>The church also is involved in edification:</a:t>
            </a:r>
          </a:p>
          <a:p>
            <a:r>
              <a:rPr lang="en-US" sz="2800" b="1" dirty="0"/>
              <a:t>Gospel Meeting, Sermons each week to teach, encourage</a:t>
            </a:r>
          </a:p>
          <a:p>
            <a:r>
              <a:rPr lang="en-US" sz="2800" b="1" dirty="0"/>
              <a:t>Vacation Bible School</a:t>
            </a:r>
          </a:p>
          <a:p>
            <a:r>
              <a:rPr lang="en-US" sz="2800" b="1" dirty="0"/>
              <a:t>Bible classes – Sunday and Wednesday night</a:t>
            </a:r>
          </a:p>
          <a:p>
            <a:r>
              <a:rPr lang="en-US" sz="2800" b="1" dirty="0"/>
              <a:t>Literature, supplies to teach and encourage others</a:t>
            </a:r>
          </a:p>
          <a:p>
            <a:r>
              <a:rPr lang="en-US" sz="2800" b="1" dirty="0"/>
              <a:t>Worship – sing, pray, teach, communion = edification</a:t>
            </a:r>
          </a:p>
        </p:txBody>
      </p:sp>
    </p:spTree>
    <p:extLst>
      <p:ext uri="{BB962C8B-B14F-4D97-AF65-F5344CB8AC3E}">
        <p14:creationId xmlns:p14="http://schemas.microsoft.com/office/powerpoint/2010/main" val="35342517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1A9E-17C5-41C4-AA93-BFE0D31237A8}"/>
              </a:ext>
            </a:extLst>
          </p:cNvPr>
          <p:cNvSpPr>
            <a:spLocks noGrp="1"/>
          </p:cNvSpPr>
          <p:nvPr>
            <p:ph type="title"/>
          </p:nvPr>
        </p:nvSpPr>
        <p:spPr/>
        <p:txBody>
          <a:bodyPr/>
          <a:lstStyle/>
          <a:p>
            <a:r>
              <a:rPr lang="en-US" b="1" dirty="0"/>
              <a:t>2 – Benevolence </a:t>
            </a:r>
          </a:p>
        </p:txBody>
      </p:sp>
      <p:sp>
        <p:nvSpPr>
          <p:cNvPr id="3" name="Content Placeholder 2">
            <a:extLst>
              <a:ext uri="{FF2B5EF4-FFF2-40B4-BE49-F238E27FC236}">
                <a16:creationId xmlns:a16="http://schemas.microsoft.com/office/drawing/2014/main" id="{6AB1D1A0-D11E-424B-8147-1D51D808F95D}"/>
              </a:ext>
            </a:extLst>
          </p:cNvPr>
          <p:cNvSpPr>
            <a:spLocks noGrp="1"/>
          </p:cNvSpPr>
          <p:nvPr>
            <p:ph idx="1"/>
          </p:nvPr>
        </p:nvSpPr>
        <p:spPr/>
        <p:txBody>
          <a:bodyPr>
            <a:normAutofit fontScale="92500"/>
          </a:bodyPr>
          <a:lstStyle/>
          <a:p>
            <a:r>
              <a:rPr lang="en-US" sz="2800" b="1" dirty="0"/>
              <a:t>Benevolence = meet needs of those in difficult situations</a:t>
            </a:r>
          </a:p>
          <a:p>
            <a:r>
              <a:rPr lang="en-US" sz="2800" b="1" dirty="0"/>
              <a:t>Galatians 6:9-10 And let us not grow weary while doing good, for in due season we shall reap if we do not lose heart.  10 Therefore, as we have opportunity, let us do good to all, especially to those who are of the household of faith. </a:t>
            </a:r>
          </a:p>
          <a:p>
            <a:r>
              <a:rPr lang="en-US" sz="2800" b="1" dirty="0"/>
              <a:t>1 John 3:17-18 But whoever has this world's goods, and sees his brother in need, and shuts up his heart from him, how does the love of God abide in him?  18 My little children, let us not love in word or in tongue, but in deed and in truth. </a:t>
            </a:r>
          </a:p>
        </p:txBody>
      </p:sp>
    </p:spTree>
    <p:extLst>
      <p:ext uri="{BB962C8B-B14F-4D97-AF65-F5344CB8AC3E}">
        <p14:creationId xmlns:p14="http://schemas.microsoft.com/office/powerpoint/2010/main" val="20191669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1A9E-17C5-41C4-AA93-BFE0D31237A8}"/>
              </a:ext>
            </a:extLst>
          </p:cNvPr>
          <p:cNvSpPr>
            <a:spLocks noGrp="1"/>
          </p:cNvSpPr>
          <p:nvPr>
            <p:ph type="title"/>
          </p:nvPr>
        </p:nvSpPr>
        <p:spPr/>
        <p:txBody>
          <a:bodyPr/>
          <a:lstStyle/>
          <a:p>
            <a:r>
              <a:rPr lang="en-US" b="1" dirty="0"/>
              <a:t>2 – Benevolence </a:t>
            </a:r>
          </a:p>
        </p:txBody>
      </p:sp>
      <p:sp>
        <p:nvSpPr>
          <p:cNvPr id="3" name="Content Placeholder 2">
            <a:extLst>
              <a:ext uri="{FF2B5EF4-FFF2-40B4-BE49-F238E27FC236}">
                <a16:creationId xmlns:a16="http://schemas.microsoft.com/office/drawing/2014/main" id="{6AB1D1A0-D11E-424B-8147-1D51D808F95D}"/>
              </a:ext>
            </a:extLst>
          </p:cNvPr>
          <p:cNvSpPr>
            <a:spLocks noGrp="1"/>
          </p:cNvSpPr>
          <p:nvPr>
            <p:ph idx="1"/>
          </p:nvPr>
        </p:nvSpPr>
        <p:spPr/>
        <p:txBody>
          <a:bodyPr>
            <a:normAutofit/>
          </a:bodyPr>
          <a:lstStyle/>
          <a:p>
            <a:r>
              <a:rPr lang="en-US" sz="2800" b="1" dirty="0"/>
              <a:t>Benevolence = meet needs of those in difficult situations</a:t>
            </a:r>
          </a:p>
          <a:p>
            <a:r>
              <a:rPr lang="en-US" sz="2800" b="1" dirty="0"/>
              <a:t>In benevolence – We put our money where our claim is.</a:t>
            </a:r>
          </a:p>
          <a:p>
            <a:r>
              <a:rPr lang="en-US" sz="2800" b="1" dirty="0"/>
              <a:t>We care about the world, the lost, the hurting, the suffering, those is temporary situations of need</a:t>
            </a:r>
          </a:p>
          <a:p>
            <a:r>
              <a:rPr lang="en-US" sz="2800" b="1" dirty="0"/>
              <a:t>Local – for members, for those in this area</a:t>
            </a:r>
          </a:p>
          <a:p>
            <a:r>
              <a:rPr lang="en-US" sz="2800" b="1" dirty="0"/>
              <a:t>World – Tornado, Hurricane, Fire, Flood, etc.</a:t>
            </a:r>
          </a:p>
        </p:txBody>
      </p:sp>
    </p:spTree>
    <p:extLst>
      <p:ext uri="{BB962C8B-B14F-4D97-AF65-F5344CB8AC3E}">
        <p14:creationId xmlns:p14="http://schemas.microsoft.com/office/powerpoint/2010/main" val="16544316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864C-1709-4D24-AAF1-882638A3FE97}"/>
              </a:ext>
            </a:extLst>
          </p:cNvPr>
          <p:cNvSpPr>
            <a:spLocks noGrp="1"/>
          </p:cNvSpPr>
          <p:nvPr>
            <p:ph type="title"/>
          </p:nvPr>
        </p:nvSpPr>
        <p:spPr/>
        <p:txBody>
          <a:bodyPr/>
          <a:lstStyle/>
          <a:p>
            <a:r>
              <a:rPr lang="en-US" b="1" dirty="0"/>
              <a:t>3 - Evangelism</a:t>
            </a:r>
          </a:p>
        </p:txBody>
      </p:sp>
      <p:sp>
        <p:nvSpPr>
          <p:cNvPr id="3" name="Content Placeholder 2">
            <a:extLst>
              <a:ext uri="{FF2B5EF4-FFF2-40B4-BE49-F238E27FC236}">
                <a16:creationId xmlns:a16="http://schemas.microsoft.com/office/drawing/2014/main" id="{1C89A5FE-76D2-4E4C-8FDE-5AEC2A6AA2E7}"/>
              </a:ext>
            </a:extLst>
          </p:cNvPr>
          <p:cNvSpPr>
            <a:spLocks noGrp="1"/>
          </p:cNvSpPr>
          <p:nvPr>
            <p:ph idx="1"/>
          </p:nvPr>
        </p:nvSpPr>
        <p:spPr>
          <a:xfrm>
            <a:off x="1293813" y="1828800"/>
            <a:ext cx="10363200" cy="4648200"/>
          </a:xfrm>
        </p:spPr>
        <p:txBody>
          <a:bodyPr>
            <a:noAutofit/>
          </a:bodyPr>
          <a:lstStyle/>
          <a:p>
            <a:r>
              <a:rPr lang="en-US" sz="2800" b="1" dirty="0"/>
              <a:t>Evangelism = telling the good news (gospel)</a:t>
            </a:r>
          </a:p>
          <a:p>
            <a:r>
              <a:rPr lang="en-US" sz="2800" b="1" dirty="0"/>
              <a:t>Mark 16:15-16 And He said to them, "Go into all the world and preach the gospel to every creature.  16 He who believes and is baptized will be saved; but he who does not believe will be condemned.</a:t>
            </a:r>
          </a:p>
          <a:p>
            <a:r>
              <a:rPr lang="en-US" sz="2800" b="1" dirty="0"/>
              <a:t>Luke 24:46-47 Then He said to them, "Thus it is written, and thus it was necessary for the Christ to suffer and to rise from the dead the third day,  47 and that repentance and remission of sins should be preached in His name to all nations, beginning at Jerusalem. </a:t>
            </a:r>
          </a:p>
        </p:txBody>
      </p:sp>
    </p:spTree>
    <p:extLst>
      <p:ext uri="{BB962C8B-B14F-4D97-AF65-F5344CB8AC3E}">
        <p14:creationId xmlns:p14="http://schemas.microsoft.com/office/powerpoint/2010/main" val="2496248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44</TotalTime>
  <Words>552</Words>
  <Application>Microsoft Office PowerPoint</Application>
  <PresentationFormat>Custom</PresentationFormat>
  <Paragraphs>59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Cambria</vt:lpstr>
      <vt:lpstr>Currency Symbols 16x9</vt:lpstr>
      <vt:lpstr>Why do we - - Give?</vt:lpstr>
      <vt:lpstr>What is the church?</vt:lpstr>
      <vt:lpstr>Why do we give each Sunday?</vt:lpstr>
      <vt:lpstr>1 – Edification</vt:lpstr>
      <vt:lpstr>1 – Edification</vt:lpstr>
      <vt:lpstr>1 – Edification</vt:lpstr>
      <vt:lpstr>2 – Benevolence </vt:lpstr>
      <vt:lpstr>2 – Benevolence </vt:lpstr>
      <vt:lpstr>3 - Evangelism</vt:lpstr>
      <vt:lpstr>3 - Evangelism</vt:lpstr>
      <vt:lpstr>Why do we Give?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 - Give?</dc:title>
  <dc:creator>Manly Luscommbe</dc:creator>
  <cp:lastModifiedBy>Manly Luscommbe</cp:lastModifiedBy>
  <cp:revision>8</cp:revision>
  <dcterms:created xsi:type="dcterms:W3CDTF">2019-04-19T22:03:15Z</dcterms:created>
  <dcterms:modified xsi:type="dcterms:W3CDTF">2019-04-19T22:47:53Z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