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73430362-E3B1-443B-8665-640E9431BB70}"/>
    <pc:docChg chg="custSel addSld modSld modMainMaster">
      <pc:chgData name="Manly Luscombe" userId="d66a401e1e7a39bf" providerId="LiveId" clId="{73430362-E3B1-443B-8665-640E9431BB70}" dt="2023-01-14T18:55:11.605" v="584"/>
      <pc:docMkLst>
        <pc:docMk/>
      </pc:docMkLst>
      <pc:sldChg chg="modTransition">
        <pc:chgData name="Manly Luscombe" userId="d66a401e1e7a39bf" providerId="LiveId" clId="{73430362-E3B1-443B-8665-640E9431BB70}" dt="2023-01-14T18:55:11.605" v="584"/>
        <pc:sldMkLst>
          <pc:docMk/>
          <pc:sldMk cId="1246141034" sldId="256"/>
        </pc:sldMkLst>
      </pc:sldChg>
      <pc:sldChg chg="addSp modSp mod modTransition">
        <pc:chgData name="Manly Luscombe" userId="d66a401e1e7a39bf" providerId="LiveId" clId="{73430362-E3B1-443B-8665-640E9431BB70}" dt="2023-01-14T18:55:11.605" v="584"/>
        <pc:sldMkLst>
          <pc:docMk/>
          <pc:sldMk cId="479863626" sldId="257"/>
        </pc:sldMkLst>
        <pc:spChg chg="mod">
          <ac:chgData name="Manly Luscombe" userId="d66a401e1e7a39bf" providerId="LiveId" clId="{73430362-E3B1-443B-8665-640E9431BB70}" dt="2023-01-14T18:54:15.618" v="579" actId="14100"/>
          <ac:spMkLst>
            <pc:docMk/>
            <pc:sldMk cId="479863626" sldId="257"/>
            <ac:spMk id="3" creationId="{AD8383A5-E898-B962-124B-A4C6DAB360A3}"/>
          </ac:spMkLst>
        </pc:spChg>
        <pc:picChg chg="add mod">
          <ac:chgData name="Manly Luscombe" userId="d66a401e1e7a39bf" providerId="LiveId" clId="{73430362-E3B1-443B-8665-640E9431BB70}" dt="2023-01-14T18:54:27.117" v="582" actId="1076"/>
          <ac:picMkLst>
            <pc:docMk/>
            <pc:sldMk cId="479863626" sldId="257"/>
            <ac:picMk id="4" creationId="{4E9D1E51-6DA4-FAA6-C02E-E8B53B9B0215}"/>
          </ac:picMkLst>
        </pc:picChg>
      </pc:sldChg>
      <pc:sldChg chg="modTransition">
        <pc:chgData name="Manly Luscombe" userId="d66a401e1e7a39bf" providerId="LiveId" clId="{73430362-E3B1-443B-8665-640E9431BB70}" dt="2023-01-14T18:55:11.605" v="584"/>
        <pc:sldMkLst>
          <pc:docMk/>
          <pc:sldMk cId="2743431446" sldId="258"/>
        </pc:sldMkLst>
      </pc:sldChg>
      <pc:sldChg chg="modSp mod modTransition">
        <pc:chgData name="Manly Luscombe" userId="d66a401e1e7a39bf" providerId="LiveId" clId="{73430362-E3B1-443B-8665-640E9431BB70}" dt="2023-01-14T18:55:11.605" v="584"/>
        <pc:sldMkLst>
          <pc:docMk/>
          <pc:sldMk cId="4034565811" sldId="259"/>
        </pc:sldMkLst>
        <pc:spChg chg="mod">
          <ac:chgData name="Manly Luscombe" userId="d66a401e1e7a39bf" providerId="LiveId" clId="{73430362-E3B1-443B-8665-640E9431BB70}" dt="2023-01-14T18:51:18.063" v="573" actId="113"/>
          <ac:spMkLst>
            <pc:docMk/>
            <pc:sldMk cId="4034565811" sldId="259"/>
            <ac:spMk id="3" creationId="{4A009EB0-406A-A094-389C-B7BD71C3BD34}"/>
          </ac:spMkLst>
        </pc:spChg>
      </pc:sldChg>
      <pc:sldChg chg="modTransition">
        <pc:chgData name="Manly Luscombe" userId="d66a401e1e7a39bf" providerId="LiveId" clId="{73430362-E3B1-443B-8665-640E9431BB70}" dt="2023-01-14T18:55:11.605" v="584"/>
        <pc:sldMkLst>
          <pc:docMk/>
          <pc:sldMk cId="2655404392" sldId="260"/>
        </pc:sldMkLst>
      </pc:sldChg>
      <pc:sldChg chg="modSp mod modTransition">
        <pc:chgData name="Manly Luscombe" userId="d66a401e1e7a39bf" providerId="LiveId" clId="{73430362-E3B1-443B-8665-640E9431BB70}" dt="2023-01-14T18:55:11.605" v="584"/>
        <pc:sldMkLst>
          <pc:docMk/>
          <pc:sldMk cId="3401023018" sldId="261"/>
        </pc:sldMkLst>
        <pc:spChg chg="mod">
          <ac:chgData name="Manly Luscombe" userId="d66a401e1e7a39bf" providerId="LiveId" clId="{73430362-E3B1-443B-8665-640E9431BB70}" dt="2023-01-14T18:42:33.587" v="194" actId="20577"/>
          <ac:spMkLst>
            <pc:docMk/>
            <pc:sldMk cId="3401023018" sldId="261"/>
            <ac:spMk id="2" creationId="{C6A7A4CC-96B8-C687-A012-38AFF1B4D8CC}"/>
          </ac:spMkLst>
        </pc:spChg>
        <pc:spChg chg="mod">
          <ac:chgData name="Manly Luscombe" userId="d66a401e1e7a39bf" providerId="LiveId" clId="{73430362-E3B1-443B-8665-640E9431BB70}" dt="2023-01-14T18:42:57.805" v="196" actId="113"/>
          <ac:spMkLst>
            <pc:docMk/>
            <pc:sldMk cId="3401023018" sldId="261"/>
            <ac:spMk id="3" creationId="{A349A849-0EF5-E48B-FE66-FCEAF498BEFF}"/>
          </ac:spMkLst>
        </pc:spChg>
      </pc:sldChg>
      <pc:sldChg chg="modSp add mod modTransition">
        <pc:chgData name="Manly Luscombe" userId="d66a401e1e7a39bf" providerId="LiveId" clId="{73430362-E3B1-443B-8665-640E9431BB70}" dt="2023-01-14T18:55:11.605" v="584"/>
        <pc:sldMkLst>
          <pc:docMk/>
          <pc:sldMk cId="1656872206" sldId="262"/>
        </pc:sldMkLst>
        <pc:spChg chg="mod">
          <ac:chgData name="Manly Luscombe" userId="d66a401e1e7a39bf" providerId="LiveId" clId="{73430362-E3B1-443B-8665-640E9431BB70}" dt="2023-01-14T18:40:59.292" v="66" actId="20577"/>
          <ac:spMkLst>
            <pc:docMk/>
            <pc:sldMk cId="1656872206" sldId="262"/>
            <ac:spMk id="2" creationId="{C6A7A4CC-96B8-C687-A012-38AFF1B4D8CC}"/>
          </ac:spMkLst>
        </pc:spChg>
        <pc:spChg chg="mod">
          <ac:chgData name="Manly Luscombe" userId="d66a401e1e7a39bf" providerId="LiveId" clId="{73430362-E3B1-443B-8665-640E9431BB70}" dt="2023-01-14T18:43:20.354" v="198" actId="113"/>
          <ac:spMkLst>
            <pc:docMk/>
            <pc:sldMk cId="1656872206" sldId="262"/>
            <ac:spMk id="3" creationId="{A349A849-0EF5-E48B-FE66-FCEAF498BEFF}"/>
          </ac:spMkLst>
        </pc:spChg>
      </pc:sldChg>
      <pc:sldChg chg="modSp add mod modTransition">
        <pc:chgData name="Manly Luscombe" userId="d66a401e1e7a39bf" providerId="LiveId" clId="{73430362-E3B1-443B-8665-640E9431BB70}" dt="2023-01-14T18:55:11.605" v="584"/>
        <pc:sldMkLst>
          <pc:docMk/>
          <pc:sldMk cId="3476220882" sldId="263"/>
        </pc:sldMkLst>
        <pc:spChg chg="mod">
          <ac:chgData name="Manly Luscombe" userId="d66a401e1e7a39bf" providerId="LiveId" clId="{73430362-E3B1-443B-8665-640E9431BB70}" dt="2023-01-14T18:44:06.583" v="227" actId="20577"/>
          <ac:spMkLst>
            <pc:docMk/>
            <pc:sldMk cId="3476220882" sldId="263"/>
            <ac:spMk id="2" creationId="{C6A7A4CC-96B8-C687-A012-38AFF1B4D8CC}"/>
          </ac:spMkLst>
        </pc:spChg>
        <pc:spChg chg="mod">
          <ac:chgData name="Manly Luscombe" userId="d66a401e1e7a39bf" providerId="LiveId" clId="{73430362-E3B1-443B-8665-640E9431BB70}" dt="2023-01-14T18:46:24.610" v="373" actId="20577"/>
          <ac:spMkLst>
            <pc:docMk/>
            <pc:sldMk cId="3476220882" sldId="263"/>
            <ac:spMk id="3" creationId="{A349A849-0EF5-E48B-FE66-FCEAF498BEFF}"/>
          </ac:spMkLst>
        </pc:spChg>
      </pc:sldChg>
      <pc:sldChg chg="modSp add mod modTransition">
        <pc:chgData name="Manly Luscombe" userId="d66a401e1e7a39bf" providerId="LiveId" clId="{73430362-E3B1-443B-8665-640E9431BB70}" dt="2023-01-14T18:55:11.605" v="584"/>
        <pc:sldMkLst>
          <pc:docMk/>
          <pc:sldMk cId="3187172695" sldId="264"/>
        </pc:sldMkLst>
        <pc:spChg chg="mod">
          <ac:chgData name="Manly Luscombe" userId="d66a401e1e7a39bf" providerId="LiveId" clId="{73430362-E3B1-443B-8665-640E9431BB70}" dt="2023-01-14T18:47:02.425" v="400" actId="20577"/>
          <ac:spMkLst>
            <pc:docMk/>
            <pc:sldMk cId="3187172695" sldId="264"/>
            <ac:spMk id="2" creationId="{C6A7A4CC-96B8-C687-A012-38AFF1B4D8CC}"/>
          </ac:spMkLst>
        </pc:spChg>
        <pc:spChg chg="mod">
          <ac:chgData name="Manly Luscombe" userId="d66a401e1e7a39bf" providerId="LiveId" clId="{73430362-E3B1-443B-8665-640E9431BB70}" dt="2023-01-14T18:50:05.150" v="567" actId="20577"/>
          <ac:spMkLst>
            <pc:docMk/>
            <pc:sldMk cId="3187172695" sldId="264"/>
            <ac:spMk id="3" creationId="{A349A849-0EF5-E48B-FE66-FCEAF498BEFF}"/>
          </ac:spMkLst>
        </pc:spChg>
      </pc:sldChg>
      <pc:sldMasterChg chg="modTransition modSldLayout">
        <pc:chgData name="Manly Luscombe" userId="d66a401e1e7a39bf" providerId="LiveId" clId="{73430362-E3B1-443B-8665-640E9431BB70}" dt="2023-01-14T18:55:11.605" v="584"/>
        <pc:sldMasterMkLst>
          <pc:docMk/>
          <pc:sldMasterMk cId="2239884957" sldId="2147483660"/>
        </pc:sldMasterMkLst>
        <pc:sldLayoutChg chg="modTransition">
          <pc:chgData name="Manly Luscombe" userId="d66a401e1e7a39bf" providerId="LiveId" clId="{73430362-E3B1-443B-8665-640E9431BB70}" dt="2023-01-14T18:55:11.605" v="584"/>
          <pc:sldLayoutMkLst>
            <pc:docMk/>
            <pc:sldMasterMk cId="2239884957" sldId="2147483660"/>
            <pc:sldLayoutMk cId="3212489521" sldId="2147483661"/>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3800552610" sldId="2147483662"/>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2651111139" sldId="2147483663"/>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3027518537" sldId="2147483664"/>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62917098" sldId="2147483665"/>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2118800195" sldId="2147483666"/>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731297078" sldId="2147483667"/>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3322491678" sldId="2147483668"/>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3022728433" sldId="2147483669"/>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3707858604" sldId="2147483670"/>
          </pc:sldLayoutMkLst>
        </pc:sldLayoutChg>
        <pc:sldLayoutChg chg="modTransition">
          <pc:chgData name="Manly Luscombe" userId="d66a401e1e7a39bf" providerId="LiveId" clId="{73430362-E3B1-443B-8665-640E9431BB70}" dt="2023-01-14T18:55:11.605" v="584"/>
          <pc:sldLayoutMkLst>
            <pc:docMk/>
            <pc:sldMasterMk cId="2239884957" sldId="2147483660"/>
            <pc:sldLayoutMk cId="1427754588" sldId="214748367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2BB6F2-437D-44A6-85B6-A12F7627F961}"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32124895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2BB6F2-437D-44A6-85B6-A12F7627F961}"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37078586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2BB6F2-437D-44A6-85B6-A12F7627F961}"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14277545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2BB6F2-437D-44A6-85B6-A12F7627F961}"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38005526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2BB6F2-437D-44A6-85B6-A12F7627F961}"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26511111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2BB6F2-437D-44A6-85B6-A12F7627F961}" type="datetimeFigureOut">
              <a:rPr lang="en-US" smtClean="0"/>
              <a:t>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30275185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2BB6F2-437D-44A6-85B6-A12F7627F961}" type="datetimeFigureOut">
              <a:rPr lang="en-US" smtClean="0"/>
              <a:t>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629170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2BB6F2-437D-44A6-85B6-A12F7627F961}" type="datetimeFigureOut">
              <a:rPr lang="en-US" smtClean="0"/>
              <a:t>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21188001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BB6F2-437D-44A6-85B6-A12F7627F961}" type="datetimeFigureOut">
              <a:rPr lang="en-US" smtClean="0"/>
              <a:t>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7312970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2BB6F2-437D-44A6-85B6-A12F7627F961}" type="datetimeFigureOut">
              <a:rPr lang="en-US" smtClean="0"/>
              <a:t>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33224916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2BB6F2-437D-44A6-85B6-A12F7627F961}" type="datetimeFigureOut">
              <a:rPr lang="en-US" smtClean="0"/>
              <a:t>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BC3EC-16D6-43AC-9629-59D4094E14F3}" type="slidenum">
              <a:rPr lang="en-US" smtClean="0"/>
              <a:t>‹#›</a:t>
            </a:fld>
            <a:endParaRPr lang="en-US"/>
          </a:p>
        </p:txBody>
      </p:sp>
    </p:spTree>
    <p:extLst>
      <p:ext uri="{BB962C8B-B14F-4D97-AF65-F5344CB8AC3E}">
        <p14:creationId xmlns:p14="http://schemas.microsoft.com/office/powerpoint/2010/main" val="30227284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2BB6F2-437D-44A6-85B6-A12F7627F961}" type="datetimeFigureOut">
              <a:rPr lang="en-US" smtClean="0"/>
              <a:t>1/14/2023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BC3EC-16D6-43AC-9629-59D4094E14F3}" type="slidenum">
              <a:rPr lang="en-US" smtClean="0"/>
              <a:t>‹#›</a:t>
            </a:fld>
            <a:endParaRPr lang="en-US"/>
          </a:p>
        </p:txBody>
      </p:sp>
    </p:spTree>
    <p:extLst>
      <p:ext uri="{BB962C8B-B14F-4D97-AF65-F5344CB8AC3E}">
        <p14:creationId xmlns:p14="http://schemas.microsoft.com/office/powerpoint/2010/main" val="22398849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25C76-4D4C-2101-D849-85E509C61453}"/>
              </a:ext>
            </a:extLst>
          </p:cNvPr>
          <p:cNvSpPr>
            <a:spLocks noGrp="1"/>
          </p:cNvSpPr>
          <p:nvPr>
            <p:ph type="ctrTitle"/>
          </p:nvPr>
        </p:nvSpPr>
        <p:spPr>
          <a:xfrm>
            <a:off x="691598" y="172279"/>
            <a:ext cx="10904054" cy="1600200"/>
          </a:xfrm>
        </p:spPr>
        <p:txBody>
          <a:bodyPr>
            <a:noAutofit/>
          </a:bodyPr>
          <a:lstStyle/>
          <a:p>
            <a:r>
              <a:rPr lang="en-US" sz="4800" dirty="0">
                <a:latin typeface="Algerian" panose="04020705040A02060702" pitchFamily="82" charset="0"/>
              </a:rPr>
              <a:t>Things in Hell</a:t>
            </a:r>
            <a:br>
              <a:rPr lang="en-US" sz="4800" dirty="0">
                <a:latin typeface="Algerian" panose="04020705040A02060702" pitchFamily="82" charset="0"/>
              </a:rPr>
            </a:br>
            <a:r>
              <a:rPr lang="en-US" sz="4800" dirty="0">
                <a:latin typeface="Algerian" panose="04020705040A02060702" pitchFamily="82" charset="0"/>
              </a:rPr>
              <a:t>that should be in the church</a:t>
            </a:r>
          </a:p>
        </p:txBody>
      </p:sp>
      <p:sp>
        <p:nvSpPr>
          <p:cNvPr id="3" name="Subtitle 2">
            <a:extLst>
              <a:ext uri="{FF2B5EF4-FFF2-40B4-BE49-F238E27FC236}">
                <a16:creationId xmlns:a16="http://schemas.microsoft.com/office/drawing/2014/main" id="{E5D52852-C6B7-E74F-C79D-4B9FEEA7D65A}"/>
              </a:ext>
            </a:extLst>
          </p:cNvPr>
          <p:cNvSpPr>
            <a:spLocks noGrp="1"/>
          </p:cNvSpPr>
          <p:nvPr>
            <p:ph type="subTitle" idx="1"/>
          </p:nvPr>
        </p:nvSpPr>
        <p:spPr>
          <a:xfrm>
            <a:off x="1571625" y="6016487"/>
            <a:ext cx="9144000" cy="526773"/>
          </a:xfrm>
        </p:spPr>
        <p:txBody>
          <a:bodyPr/>
          <a:lstStyle/>
          <a:p>
            <a:r>
              <a:rPr lang="en-US" dirty="0"/>
              <a:t>A study of the rich man and Lazarus – Luke 16</a:t>
            </a:r>
          </a:p>
        </p:txBody>
      </p:sp>
      <p:pic>
        <p:nvPicPr>
          <p:cNvPr id="5" name="Picture 4">
            <a:extLst>
              <a:ext uri="{FF2B5EF4-FFF2-40B4-BE49-F238E27FC236}">
                <a16:creationId xmlns:a16="http://schemas.microsoft.com/office/drawing/2014/main" id="{AA95D5BE-BBDA-EAAB-8B6C-FADFA1A9A1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2694" y="1927032"/>
            <a:ext cx="7026611" cy="3934902"/>
          </a:xfrm>
          <a:prstGeom prst="rect">
            <a:avLst/>
          </a:prstGeom>
        </p:spPr>
      </p:pic>
    </p:spTree>
    <p:extLst>
      <p:ext uri="{BB962C8B-B14F-4D97-AF65-F5344CB8AC3E}">
        <p14:creationId xmlns:p14="http://schemas.microsoft.com/office/powerpoint/2010/main" val="12461410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B4A1E-29D8-3B1E-A742-47C219B9F8B2}"/>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AD8383A5-E898-B962-124B-A4C6DAB360A3}"/>
              </a:ext>
            </a:extLst>
          </p:cNvPr>
          <p:cNvSpPr>
            <a:spLocks noGrp="1"/>
          </p:cNvSpPr>
          <p:nvPr>
            <p:ph idx="1"/>
          </p:nvPr>
        </p:nvSpPr>
        <p:spPr>
          <a:xfrm>
            <a:off x="838200" y="2835965"/>
            <a:ext cx="10515600" cy="3790122"/>
          </a:xfrm>
        </p:spPr>
        <p:txBody>
          <a:bodyPr>
            <a:normAutofit/>
          </a:bodyPr>
          <a:lstStyle/>
          <a:p>
            <a:r>
              <a:rPr lang="en-US" b="1" dirty="0">
                <a:latin typeface="Verdana" panose="020B0604030504040204" pitchFamily="34" charset="0"/>
                <a:ea typeface="Verdana" panose="020B0604030504040204" pitchFamily="34" charset="0"/>
              </a:rPr>
              <a:t>The Bible teaches Hell as the opposite of Heaven.</a:t>
            </a:r>
          </a:p>
          <a:p>
            <a:r>
              <a:rPr lang="en-US" b="1" dirty="0">
                <a:latin typeface="Verdana" panose="020B0604030504040204" pitchFamily="34" charset="0"/>
                <a:ea typeface="Verdana" panose="020B0604030504040204" pitchFamily="34" charset="0"/>
              </a:rPr>
              <a:t>Hell is for the devil, the wicked angels, and those who do not obey God.</a:t>
            </a:r>
          </a:p>
          <a:p>
            <a:r>
              <a:rPr lang="en-US" b="1" dirty="0">
                <a:latin typeface="Verdana" panose="020B0604030504040204" pitchFamily="34" charset="0"/>
                <a:ea typeface="Verdana" panose="020B0604030504040204" pitchFamily="34" charset="0"/>
              </a:rPr>
              <a:t>Luke 16:19-31 Rich man and Lazarus</a:t>
            </a:r>
          </a:p>
          <a:p>
            <a:pPr lvl="1"/>
            <a:r>
              <a:rPr lang="en-US" sz="2800" b="1" dirty="0">
                <a:latin typeface="Verdana" panose="020B0604030504040204" pitchFamily="34" charset="0"/>
                <a:ea typeface="Verdana" panose="020B0604030504040204" pitchFamily="34" charset="0"/>
              </a:rPr>
              <a:t>Parable = true story, or likely true to teach a truth</a:t>
            </a:r>
          </a:p>
          <a:p>
            <a:pPr lvl="1"/>
            <a:r>
              <a:rPr lang="en-US" sz="2800" b="1" dirty="0">
                <a:latin typeface="Verdana" panose="020B0604030504040204" pitchFamily="34" charset="0"/>
                <a:ea typeface="Verdana" panose="020B0604030504040204" pitchFamily="34" charset="0"/>
              </a:rPr>
              <a:t>Fable = fictitious story to teach a truth</a:t>
            </a:r>
          </a:p>
          <a:p>
            <a:pPr lvl="1"/>
            <a:r>
              <a:rPr lang="en-US" sz="2800" b="1" dirty="0">
                <a:latin typeface="Verdana" panose="020B0604030504040204" pitchFamily="34" charset="0"/>
                <a:ea typeface="Verdana" panose="020B0604030504040204" pitchFamily="34" charset="0"/>
              </a:rPr>
              <a:t>Either one = it illustrates a truth</a:t>
            </a:r>
          </a:p>
        </p:txBody>
      </p:sp>
      <p:pic>
        <p:nvPicPr>
          <p:cNvPr id="4" name="Picture 3">
            <a:extLst>
              <a:ext uri="{FF2B5EF4-FFF2-40B4-BE49-F238E27FC236}">
                <a16:creationId xmlns:a16="http://schemas.microsoft.com/office/drawing/2014/main" id="{4E9D1E51-6DA4-FAA6-C02E-E8B53B9B02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0"/>
            <a:ext cx="4677691" cy="2619507"/>
          </a:xfrm>
          <a:prstGeom prst="rect">
            <a:avLst/>
          </a:prstGeom>
        </p:spPr>
      </p:pic>
    </p:spTree>
    <p:extLst>
      <p:ext uri="{BB962C8B-B14F-4D97-AF65-F5344CB8AC3E}">
        <p14:creationId xmlns:p14="http://schemas.microsoft.com/office/powerpoint/2010/main" val="4798636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CC2C8-03D3-79F5-7969-3F199A843162}"/>
              </a:ext>
            </a:extLst>
          </p:cNvPr>
          <p:cNvSpPr>
            <a:spLocks noGrp="1"/>
          </p:cNvSpPr>
          <p:nvPr>
            <p:ph type="title"/>
          </p:nvPr>
        </p:nvSpPr>
        <p:spPr/>
        <p:txBody>
          <a:bodyPr/>
          <a:lstStyle/>
          <a:p>
            <a:r>
              <a:rPr lang="en-US" dirty="0"/>
              <a:t>1. Fire – vs. 24</a:t>
            </a:r>
          </a:p>
        </p:txBody>
      </p:sp>
      <p:sp>
        <p:nvSpPr>
          <p:cNvPr id="3" name="Content Placeholder 2">
            <a:extLst>
              <a:ext uri="{FF2B5EF4-FFF2-40B4-BE49-F238E27FC236}">
                <a16:creationId xmlns:a16="http://schemas.microsoft.com/office/drawing/2014/main" id="{4A009EB0-406A-A094-389C-B7BD71C3BD34}"/>
              </a:ext>
            </a:extLst>
          </p:cNvPr>
          <p:cNvSpPr>
            <a:spLocks noGrp="1"/>
          </p:cNvSpPr>
          <p:nvPr>
            <p:ph idx="1"/>
          </p:nvPr>
        </p:nvSpPr>
        <p:spPr/>
        <p:txBody>
          <a:bodyPr>
            <a:normAutofit/>
          </a:bodyPr>
          <a:lstStyle/>
          <a:p>
            <a:r>
              <a:rPr lang="en-US" sz="2400" b="0" i="0" u="none" strike="noStrike" baseline="0" dirty="0">
                <a:solidFill>
                  <a:schemeClr val="tx1">
                    <a:lumMod val="95000"/>
                  </a:schemeClr>
                </a:solidFill>
                <a:latin typeface="Verdana" panose="020B0604030504040204" pitchFamily="34" charset="0"/>
              </a:rPr>
              <a:t>(Luke 16:24)  "Then he cried and said, 'Father Abraham, have mercy on me, and send Lazarus that he may dip the tip of his finger in water and cool my tongue; for I am tormented in this flame.’</a:t>
            </a:r>
            <a:endParaRPr lang="en-US" dirty="0"/>
          </a:p>
          <a:p>
            <a:pPr marR="0" algn="l" rtl="0"/>
            <a:r>
              <a:rPr lang="en-US" sz="2400" b="1" i="0" u="none" strike="noStrike" baseline="0" dirty="0">
                <a:solidFill>
                  <a:schemeClr val="tx1">
                    <a:lumMod val="95000"/>
                  </a:schemeClr>
                </a:solidFill>
                <a:latin typeface="Verdana" panose="020B0604030504040204" pitchFamily="34" charset="0"/>
              </a:rPr>
              <a:t>Fire is often mentioned as a form of punishment</a:t>
            </a:r>
          </a:p>
          <a:p>
            <a:pPr marR="0" algn="l" rtl="0"/>
            <a:endParaRPr lang="en-US" sz="2400" b="1" i="0" u="none" strike="noStrike" baseline="0" dirty="0">
              <a:solidFill>
                <a:schemeClr val="tx1">
                  <a:lumMod val="95000"/>
                </a:schemeClr>
              </a:solidFill>
              <a:latin typeface="Verdana" panose="020B0604030504040204" pitchFamily="34" charset="0"/>
            </a:endParaRPr>
          </a:p>
          <a:p>
            <a:pPr marR="0" algn="l" rtl="0"/>
            <a:r>
              <a:rPr lang="en-US" sz="2400" b="1" dirty="0">
                <a:solidFill>
                  <a:schemeClr val="tx1">
                    <a:lumMod val="95000"/>
                  </a:schemeClr>
                </a:solidFill>
                <a:latin typeface="Verdana" panose="020B0604030504040204" pitchFamily="34" charset="0"/>
              </a:rPr>
              <a:t>Hell is described as an eternal fire.</a:t>
            </a:r>
          </a:p>
          <a:p>
            <a:pPr marR="0" algn="l" rtl="0"/>
            <a:r>
              <a:rPr lang="en-US" sz="2400" b="0" i="0" u="none" strike="noStrike" baseline="0" dirty="0">
                <a:solidFill>
                  <a:schemeClr val="tx1">
                    <a:lumMod val="95000"/>
                  </a:schemeClr>
                </a:solidFill>
                <a:latin typeface="Verdana" panose="020B0604030504040204" pitchFamily="34" charset="0"/>
              </a:rPr>
              <a:t>(Mark 9:43)  If your hand causes you to sin, cut it off. It is better for you to enter into life maimed, rather than having two hands, to go to hell, into the fire that shall never be quenched—</a:t>
            </a:r>
          </a:p>
        </p:txBody>
      </p:sp>
    </p:spTree>
    <p:extLst>
      <p:ext uri="{BB962C8B-B14F-4D97-AF65-F5344CB8AC3E}">
        <p14:creationId xmlns:p14="http://schemas.microsoft.com/office/powerpoint/2010/main" val="27434314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CC2C8-03D3-79F5-7969-3F199A843162}"/>
              </a:ext>
            </a:extLst>
          </p:cNvPr>
          <p:cNvSpPr>
            <a:spLocks noGrp="1"/>
          </p:cNvSpPr>
          <p:nvPr>
            <p:ph type="title"/>
          </p:nvPr>
        </p:nvSpPr>
        <p:spPr/>
        <p:txBody>
          <a:bodyPr/>
          <a:lstStyle/>
          <a:p>
            <a:r>
              <a:rPr lang="en-US" dirty="0"/>
              <a:t>1. Fire – vs. 24</a:t>
            </a:r>
          </a:p>
        </p:txBody>
      </p:sp>
      <p:sp>
        <p:nvSpPr>
          <p:cNvPr id="3" name="Content Placeholder 2">
            <a:extLst>
              <a:ext uri="{FF2B5EF4-FFF2-40B4-BE49-F238E27FC236}">
                <a16:creationId xmlns:a16="http://schemas.microsoft.com/office/drawing/2014/main" id="{4A009EB0-406A-A094-389C-B7BD71C3BD34}"/>
              </a:ext>
            </a:extLst>
          </p:cNvPr>
          <p:cNvSpPr>
            <a:spLocks noGrp="1"/>
          </p:cNvSpPr>
          <p:nvPr>
            <p:ph idx="1"/>
          </p:nvPr>
        </p:nvSpPr>
        <p:spPr/>
        <p:txBody>
          <a:bodyPr>
            <a:normAutofit/>
          </a:bodyPr>
          <a:lstStyle/>
          <a:p>
            <a:r>
              <a:rPr lang="en-US" b="1" dirty="0"/>
              <a:t>Fire is also mentioned as burning desire to do what is right.</a:t>
            </a:r>
          </a:p>
          <a:p>
            <a:endParaRPr lang="en-US" dirty="0"/>
          </a:p>
          <a:p>
            <a:pPr marR="0" algn="l" rtl="0"/>
            <a:r>
              <a:rPr lang="en-US" sz="2400" b="0" i="0" u="none" strike="noStrike" baseline="0" dirty="0">
                <a:solidFill>
                  <a:schemeClr val="tx1">
                    <a:lumMod val="95000"/>
                  </a:schemeClr>
                </a:solidFill>
                <a:latin typeface="Verdana" panose="020B0604030504040204" pitchFamily="34" charset="0"/>
              </a:rPr>
              <a:t>(Jeremiah 20:8)  For when I spoke, I cried out; I shouted, "Violence and plunder!" Because the word of the LORD was made to me A reproach and a derision daily.</a:t>
            </a:r>
          </a:p>
          <a:p>
            <a:pPr marR="0" algn="l" rtl="0"/>
            <a:r>
              <a:rPr lang="en-US" sz="2400" b="0" i="0" u="none" strike="noStrike" baseline="0" dirty="0">
                <a:solidFill>
                  <a:schemeClr val="tx1">
                    <a:lumMod val="95000"/>
                  </a:schemeClr>
                </a:solidFill>
                <a:latin typeface="Verdana" panose="020B0604030504040204" pitchFamily="34" charset="0"/>
              </a:rPr>
              <a:t>(Jeremiah 20:9)  Then I said, "I will not make mention of Him, Nor speak anymore in His name." But </a:t>
            </a:r>
            <a:r>
              <a:rPr lang="en-US" sz="2400" b="0" i="1" u="none" strike="noStrike" baseline="0" dirty="0">
                <a:solidFill>
                  <a:schemeClr val="tx1">
                    <a:lumMod val="95000"/>
                  </a:schemeClr>
                </a:solidFill>
                <a:latin typeface="Verdana" panose="020B0604030504040204" pitchFamily="34" charset="0"/>
              </a:rPr>
              <a:t>His word</a:t>
            </a:r>
            <a:r>
              <a:rPr lang="en-US" sz="2400" b="0" i="0" u="none" strike="noStrike" baseline="0" dirty="0">
                <a:solidFill>
                  <a:schemeClr val="tx1">
                    <a:lumMod val="95000"/>
                  </a:schemeClr>
                </a:solidFill>
                <a:latin typeface="Verdana" panose="020B0604030504040204" pitchFamily="34" charset="0"/>
              </a:rPr>
              <a:t> was </a:t>
            </a:r>
            <a:r>
              <a:rPr lang="en-US" sz="2400" b="1" i="0" u="sng" strike="noStrike" baseline="0" dirty="0">
                <a:solidFill>
                  <a:schemeClr val="tx1">
                    <a:lumMod val="95000"/>
                  </a:schemeClr>
                </a:solidFill>
                <a:latin typeface="Verdana" panose="020B0604030504040204" pitchFamily="34" charset="0"/>
              </a:rPr>
              <a:t>in my heart like a burning fire </a:t>
            </a:r>
            <a:r>
              <a:rPr lang="en-US" sz="2400" b="0" i="0" u="none" strike="noStrike" baseline="0" dirty="0">
                <a:solidFill>
                  <a:schemeClr val="tx1">
                    <a:lumMod val="95000"/>
                  </a:schemeClr>
                </a:solidFill>
                <a:latin typeface="Verdana" panose="020B0604030504040204" pitchFamily="34" charset="0"/>
              </a:rPr>
              <a:t>Shut up in my bones; I was weary of holding </a:t>
            </a:r>
            <a:r>
              <a:rPr lang="en-US" sz="2400" b="0" i="1" u="none" strike="noStrike" baseline="0" dirty="0">
                <a:solidFill>
                  <a:schemeClr val="tx1">
                    <a:lumMod val="95000"/>
                  </a:schemeClr>
                </a:solidFill>
                <a:latin typeface="Verdana" panose="020B0604030504040204" pitchFamily="34" charset="0"/>
              </a:rPr>
              <a:t>it</a:t>
            </a:r>
            <a:r>
              <a:rPr lang="en-US" sz="2400" b="0" i="0" u="none" strike="noStrike" baseline="0" dirty="0">
                <a:solidFill>
                  <a:schemeClr val="tx1">
                    <a:lumMod val="95000"/>
                  </a:schemeClr>
                </a:solidFill>
                <a:latin typeface="Verdana" panose="020B0604030504040204" pitchFamily="34" charset="0"/>
              </a:rPr>
              <a:t> back, And I could not.</a:t>
            </a:r>
          </a:p>
          <a:p>
            <a:pPr marR="0" algn="l" rtl="0"/>
            <a:r>
              <a:rPr lang="en-US" sz="2400" dirty="0">
                <a:solidFill>
                  <a:schemeClr val="tx1">
                    <a:lumMod val="95000"/>
                  </a:schemeClr>
                </a:solidFill>
                <a:latin typeface="Verdana" panose="020B0604030504040204" pitchFamily="34" charset="0"/>
              </a:rPr>
              <a:t>Romans 12:11b – fervent (burning, hot) in spirit</a:t>
            </a:r>
            <a:endParaRPr lang="en-US" sz="2400" b="0" i="0" u="none" strike="noStrike" baseline="0" dirty="0">
              <a:solidFill>
                <a:schemeClr val="tx1">
                  <a:lumMod val="95000"/>
                </a:schemeClr>
              </a:solidFill>
              <a:latin typeface="Verdana" panose="020B0604030504040204" pitchFamily="34" charset="0"/>
            </a:endParaRPr>
          </a:p>
        </p:txBody>
      </p:sp>
    </p:spTree>
    <p:extLst>
      <p:ext uri="{BB962C8B-B14F-4D97-AF65-F5344CB8AC3E}">
        <p14:creationId xmlns:p14="http://schemas.microsoft.com/office/powerpoint/2010/main" val="40345658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3A068-CB6C-444F-73B6-759777575DC0}"/>
              </a:ext>
            </a:extLst>
          </p:cNvPr>
          <p:cNvSpPr>
            <a:spLocks noGrp="1"/>
          </p:cNvSpPr>
          <p:nvPr>
            <p:ph type="title"/>
          </p:nvPr>
        </p:nvSpPr>
        <p:spPr/>
        <p:txBody>
          <a:bodyPr/>
          <a:lstStyle/>
          <a:p>
            <a:r>
              <a:rPr lang="en-US" dirty="0"/>
              <a:t>2. Memory – vs. 25 </a:t>
            </a:r>
          </a:p>
        </p:txBody>
      </p:sp>
      <p:sp>
        <p:nvSpPr>
          <p:cNvPr id="3" name="Content Placeholder 2">
            <a:extLst>
              <a:ext uri="{FF2B5EF4-FFF2-40B4-BE49-F238E27FC236}">
                <a16:creationId xmlns:a16="http://schemas.microsoft.com/office/drawing/2014/main" id="{B7F7E25C-C1B1-352E-429D-14C83F6BFEAD}"/>
              </a:ext>
            </a:extLst>
          </p:cNvPr>
          <p:cNvSpPr>
            <a:spLocks noGrp="1"/>
          </p:cNvSpPr>
          <p:nvPr>
            <p:ph idx="1"/>
          </p:nvPr>
        </p:nvSpPr>
        <p:spPr/>
        <p:txBody>
          <a:bodyPr/>
          <a:lstStyle/>
          <a:p>
            <a:r>
              <a:rPr lang="en-US" sz="2400" b="0" i="0" u="none" strike="noStrike" baseline="0" dirty="0">
                <a:solidFill>
                  <a:schemeClr val="tx1">
                    <a:lumMod val="95000"/>
                  </a:schemeClr>
                </a:solidFill>
                <a:latin typeface="Verdana" panose="020B0604030504040204" pitchFamily="34" charset="0"/>
              </a:rPr>
              <a:t>(Luke 16:25)  But Abraham said, </a:t>
            </a:r>
            <a:r>
              <a:rPr lang="en-US" sz="2400" b="1" i="0" u="sng" strike="noStrike" baseline="0" dirty="0">
                <a:solidFill>
                  <a:schemeClr val="tx1">
                    <a:lumMod val="95000"/>
                  </a:schemeClr>
                </a:solidFill>
                <a:latin typeface="Verdana" panose="020B0604030504040204" pitchFamily="34" charset="0"/>
              </a:rPr>
              <a:t>'Son, remember </a:t>
            </a:r>
            <a:r>
              <a:rPr lang="en-US" sz="2400" b="0" i="0" u="none" strike="noStrike" baseline="0" dirty="0">
                <a:solidFill>
                  <a:schemeClr val="tx1">
                    <a:lumMod val="95000"/>
                  </a:schemeClr>
                </a:solidFill>
                <a:latin typeface="Verdana" panose="020B0604030504040204" pitchFamily="34" charset="0"/>
              </a:rPr>
              <a:t>that in your lifetime you received your good things, and likewise Lazarus evil things; but now he is comforted and you are tormented.</a:t>
            </a:r>
          </a:p>
          <a:p>
            <a:endParaRPr lang="en-US" dirty="0"/>
          </a:p>
          <a:p>
            <a:r>
              <a:rPr lang="en-US" dirty="0"/>
              <a:t>We must learn to FORGET what God forgets.</a:t>
            </a:r>
          </a:p>
          <a:p>
            <a:r>
              <a:rPr lang="en-US" dirty="0"/>
              <a:t>We must REMEMBER:</a:t>
            </a:r>
          </a:p>
          <a:p>
            <a:pPr lvl="1"/>
            <a:r>
              <a:rPr lang="en-US" dirty="0"/>
              <a:t>Scripture</a:t>
            </a:r>
          </a:p>
          <a:p>
            <a:pPr lvl="1"/>
            <a:r>
              <a:rPr lang="en-US" dirty="0"/>
              <a:t>Who we are </a:t>
            </a:r>
          </a:p>
          <a:p>
            <a:pPr lvl="1"/>
            <a:r>
              <a:rPr lang="en-US" dirty="0"/>
              <a:t>Where we want to go</a:t>
            </a:r>
          </a:p>
        </p:txBody>
      </p:sp>
    </p:spTree>
    <p:extLst>
      <p:ext uri="{BB962C8B-B14F-4D97-AF65-F5344CB8AC3E}">
        <p14:creationId xmlns:p14="http://schemas.microsoft.com/office/powerpoint/2010/main" val="26554043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A4CC-96B8-C687-A012-38AFF1B4D8CC}"/>
              </a:ext>
            </a:extLst>
          </p:cNvPr>
          <p:cNvSpPr>
            <a:spLocks noGrp="1"/>
          </p:cNvSpPr>
          <p:nvPr>
            <p:ph type="title"/>
          </p:nvPr>
        </p:nvSpPr>
        <p:spPr/>
        <p:txBody>
          <a:bodyPr/>
          <a:lstStyle/>
          <a:p>
            <a:r>
              <a:rPr lang="en-US" dirty="0"/>
              <a:t>3. Concern for the lost – vs. 27-28</a:t>
            </a:r>
          </a:p>
        </p:txBody>
      </p:sp>
      <p:sp>
        <p:nvSpPr>
          <p:cNvPr id="3" name="Content Placeholder 2">
            <a:extLst>
              <a:ext uri="{FF2B5EF4-FFF2-40B4-BE49-F238E27FC236}">
                <a16:creationId xmlns:a16="http://schemas.microsoft.com/office/drawing/2014/main" id="{A349A849-0EF5-E48B-FE66-FCEAF498BEFF}"/>
              </a:ext>
            </a:extLst>
          </p:cNvPr>
          <p:cNvSpPr>
            <a:spLocks noGrp="1"/>
          </p:cNvSpPr>
          <p:nvPr>
            <p:ph idx="1"/>
          </p:nvPr>
        </p:nvSpPr>
        <p:spPr/>
        <p:txBody>
          <a:bodyPr>
            <a:normAutofit/>
          </a:bodyPr>
          <a:lstStyle/>
          <a:p>
            <a:pPr marR="0" algn="l" rtl="0"/>
            <a:r>
              <a:rPr lang="en-US" b="0" i="0" u="none" strike="noStrike" baseline="0" dirty="0">
                <a:solidFill>
                  <a:schemeClr val="tx1">
                    <a:lumMod val="95000"/>
                  </a:schemeClr>
                </a:solidFill>
                <a:latin typeface="Verdana" panose="020B0604030504040204" pitchFamily="34" charset="0"/>
              </a:rPr>
              <a:t>(Luke 16:27)  "Then he said, 'I beg you therefore, father, that you would send him to my father's house,</a:t>
            </a:r>
          </a:p>
          <a:p>
            <a:pPr marR="0" algn="l" rtl="0"/>
            <a:r>
              <a:rPr lang="en-US" b="0" i="0" u="none" strike="noStrike" baseline="0" dirty="0">
                <a:solidFill>
                  <a:schemeClr val="tx1">
                    <a:lumMod val="95000"/>
                  </a:schemeClr>
                </a:solidFill>
                <a:latin typeface="Verdana" panose="020B0604030504040204" pitchFamily="34" charset="0"/>
              </a:rPr>
              <a:t>(Luke 16:28)  for I have five brothers, that he may testify to them, </a:t>
            </a:r>
            <a:r>
              <a:rPr lang="en-US" b="1" i="0" u="sng" strike="noStrike" baseline="0" dirty="0">
                <a:solidFill>
                  <a:schemeClr val="tx1">
                    <a:lumMod val="95000"/>
                  </a:schemeClr>
                </a:solidFill>
                <a:latin typeface="Verdana" panose="020B0604030504040204" pitchFamily="34" charset="0"/>
              </a:rPr>
              <a:t>lest they also come to this place of torment</a:t>
            </a:r>
            <a:r>
              <a:rPr lang="en-US" b="0" i="0" u="none" strike="noStrike" baseline="0" dirty="0">
                <a:solidFill>
                  <a:schemeClr val="tx1">
                    <a:lumMod val="95000"/>
                  </a:schemeClr>
                </a:solidFill>
                <a:latin typeface="Verdana" panose="020B0604030504040204" pitchFamily="34" charset="0"/>
              </a:rPr>
              <a:t>.’</a:t>
            </a:r>
          </a:p>
          <a:p>
            <a:pPr marR="0" algn="l" rtl="0"/>
            <a:endParaRPr lang="en-US" b="0" i="0" u="none" strike="noStrike" baseline="0" dirty="0">
              <a:solidFill>
                <a:schemeClr val="tx1">
                  <a:lumMod val="95000"/>
                </a:schemeClr>
              </a:solidFill>
              <a:latin typeface="Verdana" panose="020B0604030504040204" pitchFamily="34" charset="0"/>
            </a:endParaRPr>
          </a:p>
          <a:p>
            <a:pPr marR="0" algn="l" rtl="0"/>
            <a:r>
              <a:rPr lang="en-US" dirty="0">
                <a:solidFill>
                  <a:schemeClr val="tx1">
                    <a:lumMod val="95000"/>
                  </a:schemeClr>
                </a:solidFill>
                <a:latin typeface="Verdana" panose="020B0604030504040204" pitchFamily="34" charset="0"/>
              </a:rPr>
              <a:t>In torment, the rich man became concerned for the lost.</a:t>
            </a:r>
          </a:p>
          <a:p>
            <a:pPr marR="0" algn="l" rtl="0"/>
            <a:r>
              <a:rPr lang="en-US" b="0" i="0" u="none" strike="noStrike" baseline="0" dirty="0">
                <a:solidFill>
                  <a:schemeClr val="tx1">
                    <a:lumMod val="95000"/>
                  </a:schemeClr>
                </a:solidFill>
                <a:latin typeface="Verdana" panose="020B0604030504040204" pitchFamily="34" charset="0"/>
              </a:rPr>
              <a:t>We ought to be concerned for the lost.</a:t>
            </a:r>
          </a:p>
          <a:p>
            <a:endParaRPr lang="en-US" dirty="0">
              <a:solidFill>
                <a:schemeClr val="tx1">
                  <a:lumMod val="95000"/>
                </a:schemeClr>
              </a:solidFill>
            </a:endParaRPr>
          </a:p>
        </p:txBody>
      </p:sp>
    </p:spTree>
    <p:extLst>
      <p:ext uri="{BB962C8B-B14F-4D97-AF65-F5344CB8AC3E}">
        <p14:creationId xmlns:p14="http://schemas.microsoft.com/office/powerpoint/2010/main" val="34010230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A4CC-96B8-C687-A012-38AFF1B4D8CC}"/>
              </a:ext>
            </a:extLst>
          </p:cNvPr>
          <p:cNvSpPr>
            <a:spLocks noGrp="1"/>
          </p:cNvSpPr>
          <p:nvPr>
            <p:ph type="title"/>
          </p:nvPr>
        </p:nvSpPr>
        <p:spPr/>
        <p:txBody>
          <a:bodyPr/>
          <a:lstStyle/>
          <a:p>
            <a:r>
              <a:rPr lang="en-US" dirty="0"/>
              <a:t>4. Concern for the unfortunate – vs. 25</a:t>
            </a:r>
          </a:p>
        </p:txBody>
      </p:sp>
      <p:sp>
        <p:nvSpPr>
          <p:cNvPr id="3" name="Content Placeholder 2">
            <a:extLst>
              <a:ext uri="{FF2B5EF4-FFF2-40B4-BE49-F238E27FC236}">
                <a16:creationId xmlns:a16="http://schemas.microsoft.com/office/drawing/2014/main" id="{A349A849-0EF5-E48B-FE66-FCEAF498BEFF}"/>
              </a:ext>
            </a:extLst>
          </p:cNvPr>
          <p:cNvSpPr>
            <a:spLocks noGrp="1"/>
          </p:cNvSpPr>
          <p:nvPr>
            <p:ph idx="1"/>
          </p:nvPr>
        </p:nvSpPr>
        <p:spPr/>
        <p:txBody>
          <a:bodyPr>
            <a:normAutofit/>
          </a:bodyPr>
          <a:lstStyle/>
          <a:p>
            <a:pPr marR="0" algn="l" rtl="0"/>
            <a:r>
              <a:rPr lang="en-US" b="0" i="0" u="none" strike="noStrike" baseline="0" dirty="0">
                <a:solidFill>
                  <a:schemeClr val="tx1">
                    <a:lumMod val="95000"/>
                  </a:schemeClr>
                </a:solidFill>
                <a:latin typeface="Verdana" panose="020B0604030504040204" pitchFamily="34" charset="0"/>
              </a:rPr>
              <a:t>(Luke 16:25)  But Abraham said, 'Son, remember that in your lifetime </a:t>
            </a:r>
            <a:r>
              <a:rPr lang="en-US" b="1" i="0" u="sng" strike="noStrike" baseline="0" dirty="0">
                <a:solidFill>
                  <a:schemeClr val="tx1">
                    <a:lumMod val="95000"/>
                  </a:schemeClr>
                </a:solidFill>
                <a:latin typeface="Verdana" panose="020B0604030504040204" pitchFamily="34" charset="0"/>
              </a:rPr>
              <a:t>you received your good things, and likewise Lazarus evil things</a:t>
            </a:r>
            <a:r>
              <a:rPr lang="en-US" b="0" i="0" u="none" strike="noStrike" baseline="0" dirty="0">
                <a:solidFill>
                  <a:schemeClr val="tx1">
                    <a:lumMod val="95000"/>
                  </a:schemeClr>
                </a:solidFill>
                <a:latin typeface="Verdana" panose="020B0604030504040204" pitchFamily="34" charset="0"/>
              </a:rPr>
              <a:t>; but now he is comforted and you are tormented.</a:t>
            </a:r>
          </a:p>
          <a:p>
            <a:pPr marR="0" algn="l" rtl="0"/>
            <a:endParaRPr lang="en-US" b="0" i="0" u="none" strike="noStrike" baseline="0" dirty="0">
              <a:solidFill>
                <a:schemeClr val="tx1">
                  <a:lumMod val="95000"/>
                </a:schemeClr>
              </a:solidFill>
              <a:latin typeface="Verdana" panose="020B0604030504040204" pitchFamily="34" charset="0"/>
            </a:endParaRPr>
          </a:p>
          <a:p>
            <a:pPr marR="0" algn="l" rtl="0"/>
            <a:r>
              <a:rPr lang="en-US" dirty="0">
                <a:solidFill>
                  <a:schemeClr val="tx1">
                    <a:lumMod val="95000"/>
                  </a:schemeClr>
                </a:solidFill>
                <a:latin typeface="Verdana" panose="020B0604030504040204" pitchFamily="34" charset="0"/>
              </a:rPr>
              <a:t>In torment, the rich man remembered the poor beggar that sat at his door.</a:t>
            </a:r>
          </a:p>
          <a:p>
            <a:pPr marR="0" algn="l" rtl="0"/>
            <a:r>
              <a:rPr lang="en-US" b="0" i="0" u="none" strike="noStrike" baseline="0" dirty="0">
                <a:solidFill>
                  <a:schemeClr val="tx1">
                    <a:lumMod val="95000"/>
                  </a:schemeClr>
                </a:solidFill>
                <a:latin typeface="Verdana" panose="020B0604030504040204" pitchFamily="34" charset="0"/>
              </a:rPr>
              <a:t>We ought to be concerned for the </a:t>
            </a:r>
            <a:r>
              <a:rPr lang="en-US" dirty="0">
                <a:solidFill>
                  <a:schemeClr val="tx1">
                    <a:lumMod val="95000"/>
                  </a:schemeClr>
                </a:solidFill>
                <a:latin typeface="Verdana" panose="020B0604030504040204" pitchFamily="34" charset="0"/>
              </a:rPr>
              <a:t>weak, poor, handicapped, and unfortunate</a:t>
            </a:r>
            <a:r>
              <a:rPr lang="en-US" b="0" i="0" u="none" strike="noStrike" baseline="0" dirty="0">
                <a:solidFill>
                  <a:schemeClr val="tx1">
                    <a:lumMod val="95000"/>
                  </a:schemeClr>
                </a:solidFill>
                <a:latin typeface="Verdana" panose="020B0604030504040204" pitchFamily="34" charset="0"/>
              </a:rPr>
              <a:t>.</a:t>
            </a:r>
          </a:p>
          <a:p>
            <a:endParaRPr lang="en-US" dirty="0">
              <a:solidFill>
                <a:schemeClr val="tx1">
                  <a:lumMod val="95000"/>
                </a:schemeClr>
              </a:solidFill>
            </a:endParaRPr>
          </a:p>
        </p:txBody>
      </p:sp>
    </p:spTree>
    <p:extLst>
      <p:ext uri="{BB962C8B-B14F-4D97-AF65-F5344CB8AC3E}">
        <p14:creationId xmlns:p14="http://schemas.microsoft.com/office/powerpoint/2010/main" val="16568722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A4CC-96B8-C687-A012-38AFF1B4D8CC}"/>
              </a:ext>
            </a:extLst>
          </p:cNvPr>
          <p:cNvSpPr>
            <a:spLocks noGrp="1"/>
          </p:cNvSpPr>
          <p:nvPr>
            <p:ph type="title"/>
          </p:nvPr>
        </p:nvSpPr>
        <p:spPr/>
        <p:txBody>
          <a:bodyPr/>
          <a:lstStyle/>
          <a:p>
            <a:r>
              <a:rPr lang="en-US" dirty="0"/>
              <a:t>5. Respect for God’s Word – vs. 29</a:t>
            </a:r>
          </a:p>
        </p:txBody>
      </p:sp>
      <p:sp>
        <p:nvSpPr>
          <p:cNvPr id="3" name="Content Placeholder 2">
            <a:extLst>
              <a:ext uri="{FF2B5EF4-FFF2-40B4-BE49-F238E27FC236}">
                <a16:creationId xmlns:a16="http://schemas.microsoft.com/office/drawing/2014/main" id="{A349A849-0EF5-E48B-FE66-FCEAF498BEFF}"/>
              </a:ext>
            </a:extLst>
          </p:cNvPr>
          <p:cNvSpPr>
            <a:spLocks noGrp="1"/>
          </p:cNvSpPr>
          <p:nvPr>
            <p:ph idx="1"/>
          </p:nvPr>
        </p:nvSpPr>
        <p:spPr/>
        <p:txBody>
          <a:bodyPr>
            <a:normAutofit/>
          </a:bodyPr>
          <a:lstStyle/>
          <a:p>
            <a:pPr marR="0" algn="l" rtl="0"/>
            <a:r>
              <a:rPr lang="en-US" b="0" i="0" u="none" strike="noStrike" baseline="0" dirty="0">
                <a:solidFill>
                  <a:schemeClr val="tx1">
                    <a:lumMod val="95000"/>
                  </a:schemeClr>
                </a:solidFill>
                <a:latin typeface="Verdana" panose="020B0604030504040204" pitchFamily="34" charset="0"/>
              </a:rPr>
              <a:t>(Luke 16:29)  Abraham said to him, '</a:t>
            </a:r>
            <a:r>
              <a:rPr lang="en-US" b="1" i="0" u="sng" strike="noStrike" baseline="0" dirty="0">
                <a:solidFill>
                  <a:schemeClr val="tx1">
                    <a:lumMod val="95000"/>
                  </a:schemeClr>
                </a:solidFill>
                <a:latin typeface="Verdana" panose="020B0604030504040204" pitchFamily="34" charset="0"/>
              </a:rPr>
              <a:t>They have Moses and the prophets</a:t>
            </a:r>
            <a:r>
              <a:rPr lang="en-US" b="0" i="0" u="none" strike="noStrike" baseline="0" dirty="0">
                <a:solidFill>
                  <a:schemeClr val="tx1">
                    <a:lumMod val="95000"/>
                  </a:schemeClr>
                </a:solidFill>
                <a:latin typeface="Verdana" panose="020B0604030504040204" pitchFamily="34" charset="0"/>
              </a:rPr>
              <a:t>; let them hear them.'</a:t>
            </a:r>
          </a:p>
          <a:p>
            <a:pPr marR="0" algn="l" rtl="0"/>
            <a:endParaRPr lang="en-US" b="0" i="0" u="none" strike="noStrike" baseline="0" dirty="0">
              <a:solidFill>
                <a:schemeClr val="tx1">
                  <a:lumMod val="95000"/>
                </a:schemeClr>
              </a:solidFill>
              <a:latin typeface="Verdana" panose="020B0604030504040204" pitchFamily="34" charset="0"/>
            </a:endParaRPr>
          </a:p>
          <a:p>
            <a:pPr marR="0" algn="l" rtl="0"/>
            <a:r>
              <a:rPr lang="en-US" dirty="0">
                <a:solidFill>
                  <a:schemeClr val="tx1">
                    <a:lumMod val="95000"/>
                  </a:schemeClr>
                </a:solidFill>
                <a:latin typeface="Verdana" panose="020B0604030504040204" pitchFamily="34" charset="0"/>
              </a:rPr>
              <a:t>In torment, he was reminded of the Scriptures.</a:t>
            </a:r>
          </a:p>
          <a:p>
            <a:pPr marR="0" algn="l" rtl="0"/>
            <a:r>
              <a:rPr lang="en-US" b="0" i="0" u="none" strike="noStrike" baseline="0" dirty="0">
                <a:solidFill>
                  <a:schemeClr val="tx1">
                    <a:lumMod val="95000"/>
                  </a:schemeClr>
                </a:solidFill>
                <a:latin typeface="Verdana" panose="020B0604030504040204" pitchFamily="34" charset="0"/>
              </a:rPr>
              <a:t>We have God’s Word – fol</a:t>
            </a:r>
            <a:r>
              <a:rPr lang="en-US" dirty="0">
                <a:solidFill>
                  <a:schemeClr val="tx1">
                    <a:lumMod val="95000"/>
                  </a:schemeClr>
                </a:solidFill>
                <a:latin typeface="Verdana" panose="020B0604030504040204" pitchFamily="34" charset="0"/>
              </a:rPr>
              <a:t>low it or be lost.</a:t>
            </a:r>
          </a:p>
          <a:p>
            <a:pPr marR="0" algn="l" rtl="0"/>
            <a:endParaRPr lang="en-US" dirty="0">
              <a:solidFill>
                <a:schemeClr val="tx1">
                  <a:lumMod val="95000"/>
                </a:schemeClr>
              </a:solidFill>
              <a:latin typeface="Verdana" panose="020B0604030504040204" pitchFamily="34" charset="0"/>
            </a:endParaRPr>
          </a:p>
          <a:p>
            <a:pPr marR="0" algn="l" rtl="0"/>
            <a:r>
              <a:rPr lang="en-US" b="0" i="0" u="none" strike="noStrike" baseline="0" dirty="0">
                <a:solidFill>
                  <a:schemeClr val="tx1">
                    <a:lumMod val="95000"/>
                  </a:schemeClr>
                </a:solidFill>
                <a:latin typeface="Verdana" panose="020B0604030504040204" pitchFamily="34" charset="0"/>
              </a:rPr>
              <a:t>Don’t argue, explain away, or reject</a:t>
            </a:r>
            <a:r>
              <a:rPr lang="en-US" dirty="0">
                <a:solidFill>
                  <a:schemeClr val="tx1">
                    <a:lumMod val="95000"/>
                  </a:schemeClr>
                </a:solidFill>
                <a:latin typeface="Verdana" panose="020B0604030504040204" pitchFamily="34" charset="0"/>
              </a:rPr>
              <a:t> – Just do it.</a:t>
            </a:r>
            <a:endParaRPr lang="en-US" b="0" i="0" u="none" strike="noStrike" baseline="0" dirty="0">
              <a:solidFill>
                <a:schemeClr val="tx1">
                  <a:lumMod val="95000"/>
                </a:schemeClr>
              </a:solidFill>
              <a:latin typeface="Verdana" panose="020B0604030504040204" pitchFamily="34" charset="0"/>
            </a:endParaRPr>
          </a:p>
          <a:p>
            <a:endParaRPr lang="en-US" dirty="0">
              <a:solidFill>
                <a:schemeClr val="tx1">
                  <a:lumMod val="95000"/>
                </a:schemeClr>
              </a:solidFill>
            </a:endParaRPr>
          </a:p>
        </p:txBody>
      </p:sp>
    </p:spTree>
    <p:extLst>
      <p:ext uri="{BB962C8B-B14F-4D97-AF65-F5344CB8AC3E}">
        <p14:creationId xmlns:p14="http://schemas.microsoft.com/office/powerpoint/2010/main" val="34762208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A4CC-96B8-C687-A012-38AFF1B4D8CC}"/>
              </a:ext>
            </a:extLst>
          </p:cNvPr>
          <p:cNvSpPr>
            <a:spLocks noGrp="1"/>
          </p:cNvSpPr>
          <p:nvPr>
            <p:ph type="title"/>
          </p:nvPr>
        </p:nvSpPr>
        <p:spPr/>
        <p:txBody>
          <a:bodyPr/>
          <a:lstStyle/>
          <a:p>
            <a:r>
              <a:rPr lang="en-US" dirty="0"/>
              <a:t>6. Desire for Heaven – vs. 26</a:t>
            </a:r>
          </a:p>
        </p:txBody>
      </p:sp>
      <p:sp>
        <p:nvSpPr>
          <p:cNvPr id="3" name="Content Placeholder 2">
            <a:extLst>
              <a:ext uri="{FF2B5EF4-FFF2-40B4-BE49-F238E27FC236}">
                <a16:creationId xmlns:a16="http://schemas.microsoft.com/office/drawing/2014/main" id="{A349A849-0EF5-E48B-FE66-FCEAF498BEFF}"/>
              </a:ext>
            </a:extLst>
          </p:cNvPr>
          <p:cNvSpPr>
            <a:spLocks noGrp="1"/>
          </p:cNvSpPr>
          <p:nvPr>
            <p:ph idx="1"/>
          </p:nvPr>
        </p:nvSpPr>
        <p:spPr/>
        <p:txBody>
          <a:bodyPr>
            <a:normAutofit/>
          </a:bodyPr>
          <a:lstStyle/>
          <a:p>
            <a:pPr marR="0" algn="l" rtl="0"/>
            <a:r>
              <a:rPr lang="en-US" b="0" i="0" u="none" strike="noStrike" baseline="0" dirty="0">
                <a:solidFill>
                  <a:schemeClr val="tx1">
                    <a:lumMod val="95000"/>
                  </a:schemeClr>
                </a:solidFill>
                <a:latin typeface="Verdana" panose="020B0604030504040204" pitchFamily="34" charset="0"/>
              </a:rPr>
              <a:t>(Luke 16:26)  And besides all this, between us and you there is a great gulf fixed, so that those who want to pass from here to you cannot, nor can those from there pass to us.’</a:t>
            </a:r>
          </a:p>
          <a:p>
            <a:pPr marR="0" algn="l" rtl="0"/>
            <a:endParaRPr lang="en-US" b="0" i="0" u="none" strike="noStrike" baseline="0" dirty="0">
              <a:solidFill>
                <a:schemeClr val="tx1">
                  <a:lumMod val="95000"/>
                </a:schemeClr>
              </a:solidFill>
              <a:latin typeface="Verdana" panose="020B0604030504040204" pitchFamily="34" charset="0"/>
            </a:endParaRPr>
          </a:p>
          <a:p>
            <a:pPr marR="0" algn="l" rtl="0"/>
            <a:r>
              <a:rPr lang="en-US" dirty="0">
                <a:solidFill>
                  <a:schemeClr val="tx1">
                    <a:lumMod val="95000"/>
                  </a:schemeClr>
                </a:solidFill>
                <a:latin typeface="Verdana" panose="020B0604030504040204" pitchFamily="34" charset="0"/>
              </a:rPr>
              <a:t>There is no transfer portal to get out of Hell.</a:t>
            </a:r>
          </a:p>
          <a:p>
            <a:pPr marR="0" algn="l" rtl="0"/>
            <a:r>
              <a:rPr lang="en-US" b="0" i="0" u="none" strike="noStrike" baseline="0" dirty="0">
                <a:solidFill>
                  <a:schemeClr val="tx1">
                    <a:lumMod val="95000"/>
                  </a:schemeClr>
                </a:solidFill>
                <a:latin typeface="Verdana" panose="020B0604030504040204" pitchFamily="34" charset="0"/>
              </a:rPr>
              <a:t>There is no going back to earth.</a:t>
            </a:r>
          </a:p>
          <a:p>
            <a:pPr marR="0" algn="l" rtl="0"/>
            <a:r>
              <a:rPr lang="en-US" dirty="0">
                <a:solidFill>
                  <a:schemeClr val="tx1">
                    <a:lumMod val="95000"/>
                  </a:schemeClr>
                </a:solidFill>
                <a:latin typeface="Verdana" panose="020B0604030504040204" pitchFamily="34" charset="0"/>
              </a:rPr>
              <a:t>Now is the accepted time. Today is the day of salvation.</a:t>
            </a:r>
            <a:endParaRPr lang="en-US" b="0" i="0" u="none" strike="noStrike" baseline="0" dirty="0">
              <a:solidFill>
                <a:schemeClr val="tx1">
                  <a:lumMod val="95000"/>
                </a:schemeClr>
              </a:solidFill>
              <a:latin typeface="Verdana" panose="020B0604030504040204" pitchFamily="34" charset="0"/>
            </a:endParaRPr>
          </a:p>
          <a:p>
            <a:endParaRPr lang="en-US" dirty="0">
              <a:solidFill>
                <a:schemeClr val="tx1">
                  <a:lumMod val="95000"/>
                </a:schemeClr>
              </a:solidFill>
            </a:endParaRPr>
          </a:p>
        </p:txBody>
      </p:sp>
    </p:spTree>
    <p:extLst>
      <p:ext uri="{BB962C8B-B14F-4D97-AF65-F5344CB8AC3E}">
        <p14:creationId xmlns:p14="http://schemas.microsoft.com/office/powerpoint/2010/main" val="31871726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61</TotalTime>
  <Words>700</Words>
  <Application>Microsoft Office PowerPoint</Application>
  <PresentationFormat>Widescreen</PresentationFormat>
  <Paragraphs>53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Algerian</vt:lpstr>
      <vt:lpstr>Arial</vt:lpstr>
      <vt:lpstr>Calibri</vt:lpstr>
      <vt:lpstr>Calibri Light</vt:lpstr>
      <vt:lpstr>Verdana</vt:lpstr>
      <vt:lpstr>Office Theme</vt:lpstr>
      <vt:lpstr>Things in Hell that should be in the church</vt:lpstr>
      <vt:lpstr>Introduction</vt:lpstr>
      <vt:lpstr>1. Fire – vs. 24</vt:lpstr>
      <vt:lpstr>1. Fire – vs. 24</vt:lpstr>
      <vt:lpstr>2. Memory – vs. 25 </vt:lpstr>
      <vt:lpstr>3. Concern for the lost – vs. 27-28</vt:lpstr>
      <vt:lpstr>4. Concern for the unfortunate – vs. 25</vt:lpstr>
      <vt:lpstr>5. Respect for God’s Word – vs. 29</vt:lpstr>
      <vt:lpstr>6. Desire for Heaven – vs. 26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in Hell that should be in the church</dc:title>
  <dc:creator>Manly Luscombe</dc:creator>
  <cp:lastModifiedBy>Manly Luscombe</cp:lastModifiedBy>
  <cp:revision>1</cp:revision>
  <dcterms:created xsi:type="dcterms:W3CDTF">2023-01-14T17:54:36Z</dcterms:created>
  <dcterms:modified xsi:type="dcterms:W3CDTF">2023-01-14T18:56:03Z</dcterms:modified>
</cp:coreProperties>
</file>